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5"/>
  </p:notesMasterIdLst>
  <p:handoutMasterIdLst>
    <p:handoutMasterId r:id="rId16"/>
  </p:handoutMasterIdLst>
  <p:sldIdLst>
    <p:sldId id="256" r:id="rId2"/>
    <p:sldId id="257" r:id="rId3"/>
    <p:sldId id="271" r:id="rId4"/>
    <p:sldId id="259" r:id="rId5"/>
    <p:sldId id="260" r:id="rId6"/>
    <p:sldId id="268" r:id="rId7"/>
    <p:sldId id="269" r:id="rId8"/>
    <p:sldId id="273" r:id="rId9"/>
    <p:sldId id="274" r:id="rId10"/>
    <p:sldId id="263" r:id="rId11"/>
    <p:sldId id="264" r:id="rId12"/>
    <p:sldId id="265" r:id="rId13"/>
    <p:sldId id="266" r:id="rId14"/>
  </p:sldIdLst>
  <p:sldSz cx="9144000" cy="6858000" type="screen4x3"/>
  <p:notesSz cx="6858000" cy="9144000"/>
  <p:defaultTextStyle>
    <a:defPPr>
      <a:defRPr lang="en-GB"/>
    </a:defPPr>
    <a:lvl1pPr algn="l" rtl="0" fontAlgn="base">
      <a:spcBef>
        <a:spcPct val="0"/>
      </a:spcBef>
      <a:spcAft>
        <a:spcPct val="0"/>
      </a:spcAft>
      <a:defRPr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003E72"/>
    <a:srgbClr val="6AADE4"/>
    <a:srgbClr val="00305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8E96765-FC09-0649-87AE-1B1F7C590950}" v="1" dt="2021-01-12T10:18:46.072"/>
    <p1510:client id="{B28FBA35-5438-A297-1BEF-EDB51FCE45B1}" v="1" dt="2021-01-11T16:55:47.38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428" autoAdjust="0"/>
    <p:restoredTop sz="73203" autoAdjust="0"/>
  </p:normalViewPr>
  <p:slideViewPr>
    <p:cSldViewPr>
      <p:cViewPr>
        <p:scale>
          <a:sx n="75" d="100"/>
          <a:sy n="75" d="100"/>
        </p:scale>
        <p:origin x="1445" y="0"/>
      </p:cViewPr>
      <p:guideLst>
        <p:guide orient="horz" pos="2160"/>
        <p:guide pos="2880"/>
      </p:guideLst>
    </p:cSldViewPr>
  </p:slideViewPr>
  <p:notesTextViewPr>
    <p:cViewPr>
      <p:scale>
        <a:sx n="1" d="1"/>
        <a:sy n="1" d="1"/>
      </p:scale>
      <p:origin x="0" y="0"/>
    </p:cViewPr>
  </p:notesTextViewPr>
  <p:notesViewPr>
    <p:cSldViewPr>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21"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handoutMaster" Target="handoutMasters/handout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218" name="Rectangle 2">
            <a:extLst>
              <a:ext uri="{FF2B5EF4-FFF2-40B4-BE49-F238E27FC236}">
                <a16:creationId xmlns:a16="http://schemas.microsoft.com/office/drawing/2014/main" id="{454829FD-AA8D-402C-B969-9BDD42140469}"/>
              </a:ext>
            </a:extLst>
          </p:cNvPr>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00" smtClean="0">
                <a:latin typeface="Arial" charset="0"/>
              </a:defRPr>
            </a:lvl1pPr>
          </a:lstStyle>
          <a:p>
            <a:pPr>
              <a:defRPr/>
            </a:pPr>
            <a:endParaRPr lang="en-GB" altLang="en-US"/>
          </a:p>
        </p:txBody>
      </p:sp>
      <p:sp>
        <p:nvSpPr>
          <p:cNvPr id="9219" name="Rectangle 3">
            <a:extLst>
              <a:ext uri="{FF2B5EF4-FFF2-40B4-BE49-F238E27FC236}">
                <a16:creationId xmlns:a16="http://schemas.microsoft.com/office/drawing/2014/main" id="{5705EE3B-642B-4B31-81F1-D1E1046BF93E}"/>
              </a:ext>
            </a:extLst>
          </p:cNvPr>
          <p:cNvSpPr>
            <a:spLocks noGrp="1" noChangeArrowheads="1"/>
          </p:cNvSpPr>
          <p:nvPr>
            <p:ph type="dt" sz="quarter"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smtClean="0">
                <a:latin typeface="Arial" charset="0"/>
              </a:defRPr>
            </a:lvl1pPr>
          </a:lstStyle>
          <a:p>
            <a:pPr>
              <a:defRPr/>
            </a:pPr>
            <a:endParaRPr lang="en-GB" altLang="en-US"/>
          </a:p>
        </p:txBody>
      </p:sp>
      <p:sp>
        <p:nvSpPr>
          <p:cNvPr id="9220" name="Rectangle 4">
            <a:extLst>
              <a:ext uri="{FF2B5EF4-FFF2-40B4-BE49-F238E27FC236}">
                <a16:creationId xmlns:a16="http://schemas.microsoft.com/office/drawing/2014/main" id="{B6EE33C4-7597-4898-BE8A-32CA814848BB}"/>
              </a:ext>
            </a:extLst>
          </p:cNvPr>
          <p:cNvSpPr>
            <a:spLocks noGrp="1" noChangeArrowheads="1"/>
          </p:cNvSpPr>
          <p:nvPr>
            <p:ph type="ftr" sz="quarter" idx="2"/>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smtClean="0">
                <a:latin typeface="Arial" charset="0"/>
              </a:defRPr>
            </a:lvl1pPr>
          </a:lstStyle>
          <a:p>
            <a:pPr>
              <a:defRPr/>
            </a:pPr>
            <a:endParaRPr lang="en-GB" altLang="en-US"/>
          </a:p>
        </p:txBody>
      </p:sp>
      <p:sp>
        <p:nvSpPr>
          <p:cNvPr id="9221" name="Rectangle 5">
            <a:extLst>
              <a:ext uri="{FF2B5EF4-FFF2-40B4-BE49-F238E27FC236}">
                <a16:creationId xmlns:a16="http://schemas.microsoft.com/office/drawing/2014/main" id="{A05EDBA9-BACD-43D6-BF5D-181E303C3DF6}"/>
              </a:ext>
            </a:extLst>
          </p:cNvPr>
          <p:cNvSpPr>
            <a:spLocks noGrp="1" noChangeArrowheads="1"/>
          </p:cNvSpPr>
          <p:nvPr>
            <p:ph type="sldNum" sz="quarter" idx="3"/>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vl1pPr>
          </a:lstStyle>
          <a:p>
            <a:fld id="{4B67D7FD-786C-4CB7-8AF4-D718F2B264DC}" type="slidenum">
              <a:rPr lang="en-GB" altLang="en-US"/>
              <a:pPr/>
              <a:t>‹#›</a:t>
            </a:fld>
            <a:endParaRPr lang="en-GB"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D6CA4456-F361-4B44-A308-3E6D964ED5EE}"/>
              </a:ext>
            </a:extLst>
          </p:cNvPr>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00" smtClean="0">
                <a:latin typeface="Arial" charset="0"/>
              </a:defRPr>
            </a:lvl1pPr>
          </a:lstStyle>
          <a:p>
            <a:pPr>
              <a:defRPr/>
            </a:pPr>
            <a:endParaRPr lang="en-GB" altLang="en-US"/>
          </a:p>
        </p:txBody>
      </p:sp>
      <p:sp>
        <p:nvSpPr>
          <p:cNvPr id="8195" name="Rectangle 3">
            <a:extLst>
              <a:ext uri="{FF2B5EF4-FFF2-40B4-BE49-F238E27FC236}">
                <a16:creationId xmlns:a16="http://schemas.microsoft.com/office/drawing/2014/main" id="{08C818F8-B2DF-401F-97D5-3C4C43187B6E}"/>
              </a:ext>
            </a:extLst>
          </p:cNvPr>
          <p:cNvSpPr>
            <a:spLocks noGrp="1" noChangeArrowheads="1"/>
          </p:cNvSpPr>
          <p:nvPr>
            <p:ph type="dt"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smtClean="0">
                <a:latin typeface="Arial" charset="0"/>
              </a:defRPr>
            </a:lvl1pPr>
          </a:lstStyle>
          <a:p>
            <a:pPr>
              <a:defRPr/>
            </a:pPr>
            <a:endParaRPr lang="en-GB" altLang="en-US"/>
          </a:p>
        </p:txBody>
      </p:sp>
      <p:sp>
        <p:nvSpPr>
          <p:cNvPr id="5124" name="Rectangle 4">
            <a:extLst>
              <a:ext uri="{FF2B5EF4-FFF2-40B4-BE49-F238E27FC236}">
                <a16:creationId xmlns:a16="http://schemas.microsoft.com/office/drawing/2014/main" id="{B359CEE7-979E-4ECA-B60E-F8371A4D8839}"/>
              </a:ext>
            </a:extLst>
          </p:cNvPr>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8197" name="Rectangle 5">
            <a:extLst>
              <a:ext uri="{FF2B5EF4-FFF2-40B4-BE49-F238E27FC236}">
                <a16:creationId xmlns:a16="http://schemas.microsoft.com/office/drawing/2014/main" id="{C80015F8-FF0A-4A7F-ABD6-7BD6E40F6ACE}"/>
              </a:ext>
            </a:extLst>
          </p:cNvPr>
          <p:cNvSpPr>
            <a:spLocks noGrp="1" noChangeArrowheads="1"/>
          </p:cNvSpPr>
          <p:nvPr>
            <p:ph type="body" sz="quarter" idx="3"/>
          </p:nvPr>
        </p:nvSpPr>
        <p:spPr bwMode="auto">
          <a:xfrm>
            <a:off x="1143000" y="4343400"/>
            <a:ext cx="4556125"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altLang="en-US" noProof="0"/>
              <a:t>Click to edit Master text styles</a:t>
            </a:r>
          </a:p>
          <a:p>
            <a:pPr lvl="1"/>
            <a:r>
              <a:rPr lang="en-GB" altLang="en-US" noProof="0"/>
              <a:t>Second level</a:t>
            </a:r>
          </a:p>
          <a:p>
            <a:pPr lvl="2"/>
            <a:r>
              <a:rPr lang="en-GB" altLang="en-US" noProof="0"/>
              <a:t>Third level</a:t>
            </a:r>
          </a:p>
          <a:p>
            <a:pPr lvl="3"/>
            <a:r>
              <a:rPr lang="en-GB" altLang="en-US" noProof="0"/>
              <a:t>Fourth level</a:t>
            </a:r>
          </a:p>
          <a:p>
            <a:pPr lvl="4"/>
            <a:r>
              <a:rPr lang="en-GB" altLang="en-US" noProof="0"/>
              <a:t>Fifth level</a:t>
            </a:r>
          </a:p>
        </p:txBody>
      </p:sp>
      <p:sp>
        <p:nvSpPr>
          <p:cNvPr id="8198" name="Rectangle 6">
            <a:extLst>
              <a:ext uri="{FF2B5EF4-FFF2-40B4-BE49-F238E27FC236}">
                <a16:creationId xmlns:a16="http://schemas.microsoft.com/office/drawing/2014/main" id="{FC8A3E9C-3A05-4F0F-A897-F596674ECFB3}"/>
              </a:ext>
            </a:extLst>
          </p:cNvPr>
          <p:cNvSpPr>
            <a:spLocks noGrp="1" noChangeArrowheads="1"/>
          </p:cNvSpPr>
          <p:nvPr>
            <p:ph type="ftr" sz="quarter" idx="4"/>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smtClean="0">
                <a:latin typeface="Arial" charset="0"/>
              </a:defRPr>
            </a:lvl1pPr>
          </a:lstStyle>
          <a:p>
            <a:pPr>
              <a:defRPr/>
            </a:pPr>
            <a:endParaRPr lang="en-GB" altLang="en-US"/>
          </a:p>
        </p:txBody>
      </p:sp>
      <p:sp>
        <p:nvSpPr>
          <p:cNvPr id="8199" name="Rectangle 7">
            <a:extLst>
              <a:ext uri="{FF2B5EF4-FFF2-40B4-BE49-F238E27FC236}">
                <a16:creationId xmlns:a16="http://schemas.microsoft.com/office/drawing/2014/main" id="{419914C5-D7AD-4B98-AE8F-0F6C07EE7AED}"/>
              </a:ext>
            </a:extLst>
          </p:cNvPr>
          <p:cNvSpPr>
            <a:spLocks noGrp="1" noChangeArrowheads="1"/>
          </p:cNvSpPr>
          <p:nvPr>
            <p:ph type="sldNum" sz="quarter" idx="5"/>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vl1pPr>
          </a:lstStyle>
          <a:p>
            <a:fld id="{CEA5AD2E-89E1-4370-8739-344D4E353C41}" type="slidenum">
              <a:rPr lang="en-GB" altLang="en-US"/>
              <a:pPr/>
              <a:t>‹#›</a:t>
            </a:fld>
            <a:endParaRPr lang="en-GB"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C7D363F4-AFB4-4666-B181-6ABB76387421}"/>
              </a:ext>
            </a:extLst>
          </p:cNvPr>
          <p:cNvSpPr>
            <a:spLocks noGrp="1" noChangeArrowheads="1"/>
          </p:cNvSpPr>
          <p:nvPr>
            <p:ph type="sldNum" sz="quarter" idx="5"/>
          </p:nvPr>
        </p:nvSpPr>
        <p:spPr>
          <a:noFill/>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725734EB-D06B-4794-9C0B-3CA60BFA27EA}" type="slidenum">
              <a:rPr lang="en-GB" altLang="en-US"/>
              <a:pPr eaLnBrk="1" hangingPunct="1"/>
              <a:t>1</a:t>
            </a:fld>
            <a:endParaRPr lang="en-GB" altLang="en-US"/>
          </a:p>
        </p:txBody>
      </p:sp>
      <p:sp>
        <p:nvSpPr>
          <p:cNvPr id="6147" name="Rectangle 2">
            <a:extLst>
              <a:ext uri="{FF2B5EF4-FFF2-40B4-BE49-F238E27FC236}">
                <a16:creationId xmlns:a16="http://schemas.microsoft.com/office/drawing/2014/main" id="{ABC7FC18-B57B-495C-A9F0-E0D19CB7E12A}"/>
              </a:ext>
            </a:extLst>
          </p:cNvPr>
          <p:cNvSpPr>
            <a:spLocks noGrp="1" noRot="1" noChangeAspect="1" noChangeArrowheads="1" noTextEdit="1"/>
          </p:cNvSpPr>
          <p:nvPr>
            <p:ph type="sldImg"/>
          </p:nvPr>
        </p:nvSpPr>
        <p:spPr>
          <a:ln/>
        </p:spPr>
      </p:sp>
      <p:sp>
        <p:nvSpPr>
          <p:cNvPr id="6148" name="Rectangle 3">
            <a:extLst>
              <a:ext uri="{FF2B5EF4-FFF2-40B4-BE49-F238E27FC236}">
                <a16:creationId xmlns:a16="http://schemas.microsoft.com/office/drawing/2014/main" id="{E5DCEC76-4B29-4493-B2CF-E1CC273C2E90}"/>
              </a:ext>
            </a:extLst>
          </p:cNvPr>
          <p:cNvSpPr>
            <a:spLocks noGrp="1" noChangeArrowheads="1"/>
          </p:cNvSpPr>
          <p:nvPr>
            <p:ph type="body" idx="1"/>
          </p:nvPr>
        </p:nvSpPr>
        <p:spPr>
          <a:noFill/>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dirty="0">
                <a:solidFill>
                  <a:srgbClr val="202122"/>
                </a:solidFill>
                <a:effectLst/>
                <a:latin typeface="Arial" panose="020B0604020202020204" pitchFamily="34" charset="0"/>
              </a:rPr>
              <a:t>Palpation</a:t>
            </a:r>
            <a:r>
              <a:rPr lang="en-US" b="0" i="0" dirty="0">
                <a:solidFill>
                  <a:srgbClr val="202122"/>
                </a:solidFill>
                <a:effectLst/>
                <a:latin typeface="Arial" panose="020B0604020202020204" pitchFamily="34" charset="0"/>
              </a:rPr>
              <a:t> is the process of using one's hands to check the body of patient during a physical examination. As simple as the action may seem, </a:t>
            </a:r>
            <a:r>
              <a:rPr lang="en-GB" b="0" i="0" dirty="0">
                <a:solidFill>
                  <a:srgbClr val="202122"/>
                </a:solidFill>
                <a:effectLst/>
                <a:latin typeface="Arial" panose="020B0604020202020204" pitchFamily="34" charset="0"/>
              </a:rPr>
              <a:t>it can provide information all the way from just beneath the skin to organs deep inside the body.</a:t>
            </a:r>
            <a:r>
              <a:rPr lang="en-US" b="0" i="0" dirty="0">
                <a:solidFill>
                  <a:srgbClr val="202122"/>
                </a:solidFill>
                <a:effectLst/>
                <a:latin typeface="Arial" panose="020B0604020202020204" pitchFamily="34" charset="0"/>
              </a:rPr>
              <a:t> </a:t>
            </a:r>
            <a:r>
              <a:rPr lang="en-US" b="0" i="0" dirty="0">
                <a:solidFill>
                  <a:srgbClr val="444444"/>
                </a:solidFill>
                <a:effectLst/>
                <a:latin typeface="Lucida Grande"/>
              </a:rPr>
              <a:t>An experienced examiner is able to, for example tell from the tenderness of muscle to know whether there might be any damage or infection, or even guess a potential spot of cancer from the inconsistency of the organ texture.</a:t>
            </a:r>
          </a:p>
          <a:p>
            <a:endParaRPr lang="en-US" b="0" i="0" dirty="0">
              <a:solidFill>
                <a:srgbClr val="444444"/>
              </a:solidFill>
              <a:effectLst/>
              <a:latin typeface="Lucida Grande"/>
            </a:endParaRPr>
          </a:p>
          <a:p>
            <a:r>
              <a:rPr lang="en-US" b="0" i="0" dirty="0">
                <a:solidFill>
                  <a:srgbClr val="444444"/>
                </a:solidFill>
                <a:effectLst/>
                <a:latin typeface="Lucida Grande"/>
              </a:rPr>
              <a:t>What I’m trying to study here, is the potential of remote palpation.  We’ve had remote </a:t>
            </a:r>
            <a:r>
              <a:rPr lang="en-US" b="0" i="0" dirty="0" err="1">
                <a:solidFill>
                  <a:srgbClr val="444444"/>
                </a:solidFill>
                <a:effectLst/>
                <a:latin typeface="Lucida Grande"/>
              </a:rPr>
              <a:t>etc</a:t>
            </a:r>
            <a:r>
              <a:rPr lang="en-US" b="0" i="0" dirty="0">
                <a:solidFill>
                  <a:srgbClr val="444444"/>
                </a:solidFill>
                <a:effectLst/>
                <a:latin typeface="Lucida Grande"/>
              </a:rPr>
              <a:t>, or even </a:t>
            </a:r>
            <a:r>
              <a:rPr lang="en-US" b="0" i="0" dirty="0" err="1">
                <a:solidFill>
                  <a:srgbClr val="444444"/>
                </a:solidFill>
                <a:effectLst/>
                <a:latin typeface="Lucida Grande"/>
              </a:rPr>
              <a:t>davinci</a:t>
            </a:r>
            <a:r>
              <a:rPr lang="en-US" b="0" i="0" dirty="0">
                <a:solidFill>
                  <a:srgbClr val="444444"/>
                </a:solidFill>
                <a:effectLst/>
                <a:latin typeface="Lucida Grande"/>
              </a:rPr>
              <a:t> for remote surgical operation. So what about remote palpation? As simple as it may sounds, it’s a very complicated process to model as there’s so many complicated interaction between the pose of the hand or the position of the patient etc.  The doctor then reads all these intricate information from the subtle difference on their fingertip.</a:t>
            </a:r>
          </a:p>
          <a:p>
            <a:endParaRPr lang="en-US" b="0" i="0" dirty="0">
              <a:solidFill>
                <a:srgbClr val="444444"/>
              </a:solidFill>
              <a:effectLst/>
              <a:latin typeface="Lucida Grande"/>
            </a:endParaRPr>
          </a:p>
          <a:p>
            <a:r>
              <a:rPr lang="en-US" b="0" i="0" dirty="0">
                <a:solidFill>
                  <a:srgbClr val="444444"/>
                </a:solidFill>
                <a:effectLst/>
                <a:latin typeface="Lucida Grande"/>
              </a:rPr>
              <a:t>We can start with a simple paradigm of remote palpation. ..</a:t>
            </a:r>
          </a:p>
        </p:txBody>
      </p:sp>
      <p:sp>
        <p:nvSpPr>
          <p:cNvPr id="4" name="Slide Number Placeholder 3"/>
          <p:cNvSpPr>
            <a:spLocks noGrp="1"/>
          </p:cNvSpPr>
          <p:nvPr>
            <p:ph type="sldNum" sz="quarter" idx="5"/>
          </p:nvPr>
        </p:nvSpPr>
        <p:spPr/>
        <p:txBody>
          <a:bodyPr/>
          <a:lstStyle/>
          <a:p>
            <a:fld id="{CEA5AD2E-89E1-4370-8739-344D4E353C41}" type="slidenum">
              <a:rPr lang="en-GB" altLang="en-US" smtClean="0"/>
              <a:pPr/>
              <a:t>2</a:t>
            </a:fld>
            <a:endParaRPr lang="en-GB" altLang="en-US"/>
          </a:p>
        </p:txBody>
      </p:sp>
    </p:spTree>
    <p:extLst>
      <p:ext uri="{BB962C8B-B14F-4D97-AF65-F5344CB8AC3E}">
        <p14:creationId xmlns:p14="http://schemas.microsoft.com/office/powerpoint/2010/main" val="1495404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EA5AD2E-89E1-4370-8739-344D4E353C41}" type="slidenum">
              <a:rPr lang="en-GB" altLang="en-US" smtClean="0"/>
              <a:pPr/>
              <a:t>3</a:t>
            </a:fld>
            <a:endParaRPr lang="en-GB" altLang="en-US"/>
          </a:p>
        </p:txBody>
      </p:sp>
    </p:spTree>
    <p:extLst>
      <p:ext uri="{BB962C8B-B14F-4D97-AF65-F5344CB8AC3E}">
        <p14:creationId xmlns:p14="http://schemas.microsoft.com/office/powerpoint/2010/main" val="5412937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GB" u="sng" dirty="0"/>
              <a:t>HOWEVER, not much application is seen in the healthcare and will be the key to unlock the full potential of our remote palpation system</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GB" sz="1200" dirty="0"/>
              <a:t>Hazardous waste handling, autonomous driving, prosthetic limb </a:t>
            </a:r>
          </a:p>
          <a:p>
            <a:endParaRPr lang="en-GB" dirty="0"/>
          </a:p>
          <a:p>
            <a:r>
              <a:rPr lang="en-GB" dirty="0"/>
              <a:t>Widely used in fields such as h</a:t>
            </a:r>
            <a:r>
              <a:rPr lang="en-GB" sz="1200" dirty="0"/>
              <a:t>azardous waste handling, autonomous driving, prosthetic limb</a:t>
            </a:r>
            <a:endParaRPr lang="en-GB" dirty="0"/>
          </a:p>
        </p:txBody>
      </p:sp>
      <p:sp>
        <p:nvSpPr>
          <p:cNvPr id="4" name="Slide Number Placeholder 3"/>
          <p:cNvSpPr>
            <a:spLocks noGrp="1"/>
          </p:cNvSpPr>
          <p:nvPr>
            <p:ph type="sldNum" sz="quarter" idx="5"/>
          </p:nvPr>
        </p:nvSpPr>
        <p:spPr/>
        <p:txBody>
          <a:bodyPr/>
          <a:lstStyle/>
          <a:p>
            <a:fld id="{CEA5AD2E-89E1-4370-8739-344D4E353C41}" type="slidenum">
              <a:rPr lang="en-GB" altLang="en-US" smtClean="0"/>
              <a:pPr/>
              <a:t>4</a:t>
            </a:fld>
            <a:endParaRPr lang="en-GB" altLang="en-US"/>
          </a:p>
        </p:txBody>
      </p:sp>
    </p:spTree>
    <p:extLst>
      <p:ext uri="{BB962C8B-B14F-4D97-AF65-F5344CB8AC3E}">
        <p14:creationId xmlns:p14="http://schemas.microsoft.com/office/powerpoint/2010/main" val="37398961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EA5AD2E-89E1-4370-8739-344D4E353C41}" type="slidenum">
              <a:rPr lang="en-GB" altLang="en-US" smtClean="0"/>
              <a:pPr/>
              <a:t>7</a:t>
            </a:fld>
            <a:endParaRPr lang="en-GB" altLang="en-US"/>
          </a:p>
        </p:txBody>
      </p:sp>
    </p:spTree>
    <p:extLst>
      <p:ext uri="{BB962C8B-B14F-4D97-AF65-F5344CB8AC3E}">
        <p14:creationId xmlns:p14="http://schemas.microsoft.com/office/powerpoint/2010/main" val="6425257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EA5AD2E-89E1-4370-8739-344D4E353C41}" type="slidenum">
              <a:rPr lang="en-GB" altLang="en-US" smtClean="0"/>
              <a:pPr/>
              <a:t>8</a:t>
            </a:fld>
            <a:endParaRPr lang="en-GB" altLang="en-US"/>
          </a:p>
        </p:txBody>
      </p:sp>
    </p:spTree>
    <p:extLst>
      <p:ext uri="{BB962C8B-B14F-4D97-AF65-F5344CB8AC3E}">
        <p14:creationId xmlns:p14="http://schemas.microsoft.com/office/powerpoint/2010/main" val="2718490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EA5AD2E-89E1-4370-8739-344D4E353C41}" type="slidenum">
              <a:rPr lang="en-GB" altLang="en-US" smtClean="0"/>
              <a:pPr/>
              <a:t>9</a:t>
            </a:fld>
            <a:endParaRPr lang="en-GB" altLang="en-US"/>
          </a:p>
        </p:txBody>
      </p:sp>
    </p:spTree>
    <p:extLst>
      <p:ext uri="{BB962C8B-B14F-4D97-AF65-F5344CB8AC3E}">
        <p14:creationId xmlns:p14="http://schemas.microsoft.com/office/powerpoint/2010/main" val="18111595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EA5AD2E-89E1-4370-8739-344D4E353C41}" type="slidenum">
              <a:rPr lang="en-GB" altLang="en-US" smtClean="0"/>
              <a:pPr/>
              <a:t>12</a:t>
            </a:fld>
            <a:endParaRPr lang="en-GB" altLang="en-US"/>
          </a:p>
        </p:txBody>
      </p:sp>
    </p:spTree>
    <p:extLst>
      <p:ext uri="{BB962C8B-B14F-4D97-AF65-F5344CB8AC3E}">
        <p14:creationId xmlns:p14="http://schemas.microsoft.com/office/powerpoint/2010/main" val="38454409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EA5AD2E-89E1-4370-8739-344D4E353C41}" type="slidenum">
              <a:rPr lang="en-GB" altLang="en-US" smtClean="0"/>
              <a:pPr/>
              <a:t>13</a:t>
            </a:fld>
            <a:endParaRPr lang="en-GB" altLang="en-US"/>
          </a:p>
        </p:txBody>
      </p:sp>
    </p:spTree>
    <p:extLst>
      <p:ext uri="{BB962C8B-B14F-4D97-AF65-F5344CB8AC3E}">
        <p14:creationId xmlns:p14="http://schemas.microsoft.com/office/powerpoint/2010/main" val="13647333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bwMode="auto">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13">
            <a:extLst>
              <a:ext uri="{FF2B5EF4-FFF2-40B4-BE49-F238E27FC236}">
                <a16:creationId xmlns:a16="http://schemas.microsoft.com/office/drawing/2014/main" id="{5625AB8A-B804-4C05-BD28-FB95C54EF652}"/>
              </a:ext>
            </a:extLst>
          </p:cNvPr>
          <p:cNvSpPr>
            <a:spLocks noChangeArrowheads="1"/>
          </p:cNvSpPr>
          <p:nvPr/>
        </p:nvSpPr>
        <p:spPr bwMode="auto">
          <a:xfrm>
            <a:off x="0" y="5365750"/>
            <a:ext cx="9140825" cy="665163"/>
          </a:xfrm>
          <a:prstGeom prst="rect">
            <a:avLst/>
          </a:prstGeom>
          <a:solidFill>
            <a:srgbClr val="003E72"/>
          </a:solidFill>
          <a:ln>
            <a:noFill/>
          </a:ln>
          <a:effectLst/>
          <a:extLst>
            <a:ext uri="{91240B29-F687-4F45-9708-019B960494DF}">
              <a14:hiddenLine xmlns:a14="http://schemas.microsoft.com/office/drawing/2010/main" w="127">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5" name="Rectangle 14">
            <a:extLst>
              <a:ext uri="{FF2B5EF4-FFF2-40B4-BE49-F238E27FC236}">
                <a16:creationId xmlns:a16="http://schemas.microsoft.com/office/drawing/2014/main" id="{F7517D6D-681A-4295-9A0D-8CED85D1C217}"/>
              </a:ext>
            </a:extLst>
          </p:cNvPr>
          <p:cNvSpPr>
            <a:spLocks noChangeArrowheads="1"/>
          </p:cNvSpPr>
          <p:nvPr/>
        </p:nvSpPr>
        <p:spPr bwMode="auto">
          <a:xfrm>
            <a:off x="0" y="6030913"/>
            <a:ext cx="9140825" cy="173037"/>
          </a:xfrm>
          <a:prstGeom prst="rect">
            <a:avLst/>
          </a:prstGeom>
          <a:solidFill>
            <a:srgbClr val="6AADE4"/>
          </a:solidFill>
          <a:ln>
            <a:noFill/>
          </a:ln>
          <a:effectLst/>
          <a:extLst>
            <a:ext uri="{91240B29-F687-4F45-9708-019B960494DF}">
              <a14:hiddenLine xmlns:a14="http://schemas.microsoft.com/office/drawing/2010/main" w="127">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5122" name="Rectangle 2"/>
          <p:cNvSpPr>
            <a:spLocks noGrp="1" noChangeArrowheads="1"/>
          </p:cNvSpPr>
          <p:nvPr>
            <p:ph type="ctrTitle"/>
          </p:nvPr>
        </p:nvSpPr>
        <p:spPr>
          <a:xfrm>
            <a:off x="384175" y="2016125"/>
            <a:ext cx="8374063" cy="576263"/>
          </a:xfrm>
        </p:spPr>
        <p:txBody>
          <a:bodyPr/>
          <a:lstStyle>
            <a:lvl1pPr>
              <a:defRPr sz="3600"/>
            </a:lvl1pPr>
          </a:lstStyle>
          <a:p>
            <a:pPr lvl="0"/>
            <a:r>
              <a:rPr lang="en-GB" altLang="en-US" noProof="0"/>
              <a:t>Click to edit Master title style</a:t>
            </a:r>
          </a:p>
        </p:txBody>
      </p:sp>
      <p:sp>
        <p:nvSpPr>
          <p:cNvPr id="5123" name="Rectangle 3"/>
          <p:cNvSpPr>
            <a:spLocks noGrp="1" noChangeArrowheads="1"/>
          </p:cNvSpPr>
          <p:nvPr>
            <p:ph type="subTitle" idx="1"/>
          </p:nvPr>
        </p:nvSpPr>
        <p:spPr>
          <a:xfrm>
            <a:off x="384175" y="2774950"/>
            <a:ext cx="8374063" cy="539750"/>
          </a:xfrm>
        </p:spPr>
        <p:txBody>
          <a:bodyPr/>
          <a:lstStyle>
            <a:lvl1pPr marL="0" indent="0">
              <a:buFontTx/>
              <a:buNone/>
              <a:defRPr sz="1800" b="1">
                <a:solidFill>
                  <a:schemeClr val="tx2"/>
                </a:solidFill>
              </a:defRPr>
            </a:lvl1pPr>
          </a:lstStyle>
          <a:p>
            <a:pPr lvl="0"/>
            <a:r>
              <a:rPr lang="en-GB" altLang="en-US" noProof="0"/>
              <a:t>Click to edit Master subtitle style</a:t>
            </a:r>
          </a:p>
        </p:txBody>
      </p:sp>
      <p:sp>
        <p:nvSpPr>
          <p:cNvPr id="6" name="Rectangle 10">
            <a:extLst>
              <a:ext uri="{FF2B5EF4-FFF2-40B4-BE49-F238E27FC236}">
                <a16:creationId xmlns:a16="http://schemas.microsoft.com/office/drawing/2014/main" id="{4E20DC7D-5229-49FD-AE0A-6709536DD943}"/>
              </a:ext>
            </a:extLst>
          </p:cNvPr>
          <p:cNvSpPr>
            <a:spLocks noGrp="1" noChangeArrowheads="1"/>
          </p:cNvSpPr>
          <p:nvPr>
            <p:ph type="sldNum" sz="quarter" idx="10"/>
          </p:nvPr>
        </p:nvSpPr>
        <p:spPr>
          <a:xfrm>
            <a:off x="7862888" y="6448425"/>
            <a:ext cx="900112" cy="179388"/>
          </a:xfrm>
        </p:spPr>
        <p:txBody>
          <a:bodyPr/>
          <a:lstStyle>
            <a:lvl1pPr>
              <a:defRPr>
                <a:solidFill>
                  <a:schemeClr val="tx1"/>
                </a:solidFill>
              </a:defRPr>
            </a:lvl1pPr>
          </a:lstStyle>
          <a:p>
            <a:fld id="{B97AC216-041A-44A4-B5AB-80C1521BAB14}" type="slidenum">
              <a:rPr lang="en-GB" altLang="en-US"/>
              <a:pPr/>
              <a:t>‹#›</a:t>
            </a:fld>
            <a:endParaRPr lang="en-GB" altLang="en-US"/>
          </a:p>
        </p:txBody>
      </p:sp>
    </p:spTree>
    <p:extLst>
      <p:ext uri="{BB962C8B-B14F-4D97-AF65-F5344CB8AC3E}">
        <p14:creationId xmlns:p14="http://schemas.microsoft.com/office/powerpoint/2010/main" val="40842101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Rectangle 6">
            <a:extLst>
              <a:ext uri="{FF2B5EF4-FFF2-40B4-BE49-F238E27FC236}">
                <a16:creationId xmlns:a16="http://schemas.microsoft.com/office/drawing/2014/main" id="{9C73F3B9-EB4B-48B0-A499-3A6BEF8D4633}"/>
              </a:ext>
            </a:extLst>
          </p:cNvPr>
          <p:cNvSpPr>
            <a:spLocks noGrp="1" noChangeArrowheads="1"/>
          </p:cNvSpPr>
          <p:nvPr>
            <p:ph type="sldNum" sz="quarter" idx="10"/>
          </p:nvPr>
        </p:nvSpPr>
        <p:spPr>
          <a:ln/>
        </p:spPr>
        <p:txBody>
          <a:bodyPr/>
          <a:lstStyle>
            <a:lvl1pPr>
              <a:defRPr/>
            </a:lvl1pPr>
          </a:lstStyle>
          <a:p>
            <a:fld id="{0E00A4F9-908B-416C-9D26-7A92CE4F39D6}" type="slidenum">
              <a:rPr lang="en-GB" altLang="en-US"/>
              <a:pPr/>
              <a:t>‹#›</a:t>
            </a:fld>
            <a:endParaRPr lang="en-GB" altLang="en-US"/>
          </a:p>
        </p:txBody>
      </p:sp>
    </p:spTree>
    <p:extLst>
      <p:ext uri="{BB962C8B-B14F-4D97-AF65-F5344CB8AC3E}">
        <p14:creationId xmlns:p14="http://schemas.microsoft.com/office/powerpoint/2010/main" val="4209229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65913" y="398463"/>
            <a:ext cx="2093912" cy="5376862"/>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384175" y="398463"/>
            <a:ext cx="6129338" cy="53768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Rectangle 6">
            <a:extLst>
              <a:ext uri="{FF2B5EF4-FFF2-40B4-BE49-F238E27FC236}">
                <a16:creationId xmlns:a16="http://schemas.microsoft.com/office/drawing/2014/main" id="{0DF798D2-1C06-4475-BA0D-CA6FB90A27AA}"/>
              </a:ext>
            </a:extLst>
          </p:cNvPr>
          <p:cNvSpPr>
            <a:spLocks noGrp="1" noChangeArrowheads="1"/>
          </p:cNvSpPr>
          <p:nvPr>
            <p:ph type="sldNum" sz="quarter" idx="10"/>
          </p:nvPr>
        </p:nvSpPr>
        <p:spPr>
          <a:ln/>
        </p:spPr>
        <p:txBody>
          <a:bodyPr/>
          <a:lstStyle>
            <a:lvl1pPr>
              <a:defRPr/>
            </a:lvl1pPr>
          </a:lstStyle>
          <a:p>
            <a:fld id="{80954144-9285-4E94-97F5-BA7785277F49}" type="slidenum">
              <a:rPr lang="en-GB" altLang="en-US"/>
              <a:pPr/>
              <a:t>‹#›</a:t>
            </a:fld>
            <a:endParaRPr lang="en-GB" altLang="en-US"/>
          </a:p>
        </p:txBody>
      </p:sp>
    </p:spTree>
    <p:extLst>
      <p:ext uri="{BB962C8B-B14F-4D97-AF65-F5344CB8AC3E}">
        <p14:creationId xmlns:p14="http://schemas.microsoft.com/office/powerpoint/2010/main" val="3785039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Rectangle 6">
            <a:extLst>
              <a:ext uri="{FF2B5EF4-FFF2-40B4-BE49-F238E27FC236}">
                <a16:creationId xmlns:a16="http://schemas.microsoft.com/office/drawing/2014/main" id="{D9EA17AB-B8D2-4FBB-8F3A-3C36E1D9E0AE}"/>
              </a:ext>
            </a:extLst>
          </p:cNvPr>
          <p:cNvSpPr>
            <a:spLocks noGrp="1" noChangeArrowheads="1"/>
          </p:cNvSpPr>
          <p:nvPr>
            <p:ph type="sldNum" sz="quarter" idx="10"/>
          </p:nvPr>
        </p:nvSpPr>
        <p:spPr>
          <a:ln/>
        </p:spPr>
        <p:txBody>
          <a:bodyPr/>
          <a:lstStyle>
            <a:lvl1pPr>
              <a:defRPr/>
            </a:lvl1pPr>
          </a:lstStyle>
          <a:p>
            <a:fld id="{2A4D10C6-676A-42AD-AF0A-D202E481C773}" type="slidenum">
              <a:rPr lang="en-GB" altLang="en-US"/>
              <a:pPr/>
              <a:t>‹#›</a:t>
            </a:fld>
            <a:endParaRPr lang="en-GB" altLang="en-US"/>
          </a:p>
        </p:txBody>
      </p:sp>
    </p:spTree>
    <p:extLst>
      <p:ext uri="{BB962C8B-B14F-4D97-AF65-F5344CB8AC3E}">
        <p14:creationId xmlns:p14="http://schemas.microsoft.com/office/powerpoint/2010/main" val="23486882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6">
            <a:extLst>
              <a:ext uri="{FF2B5EF4-FFF2-40B4-BE49-F238E27FC236}">
                <a16:creationId xmlns:a16="http://schemas.microsoft.com/office/drawing/2014/main" id="{0FEBCDE6-F095-448E-A91C-5229FB1878E8}"/>
              </a:ext>
            </a:extLst>
          </p:cNvPr>
          <p:cNvSpPr>
            <a:spLocks noGrp="1" noChangeArrowheads="1"/>
          </p:cNvSpPr>
          <p:nvPr>
            <p:ph type="sldNum" sz="quarter" idx="10"/>
          </p:nvPr>
        </p:nvSpPr>
        <p:spPr>
          <a:ln/>
        </p:spPr>
        <p:txBody>
          <a:bodyPr/>
          <a:lstStyle>
            <a:lvl1pPr>
              <a:defRPr/>
            </a:lvl1pPr>
          </a:lstStyle>
          <a:p>
            <a:fld id="{BE9A6FEA-E865-43B0-9CBB-C1502FF683E7}" type="slidenum">
              <a:rPr lang="en-GB" altLang="en-US"/>
              <a:pPr/>
              <a:t>‹#›</a:t>
            </a:fld>
            <a:endParaRPr lang="en-GB" altLang="en-US"/>
          </a:p>
        </p:txBody>
      </p:sp>
    </p:spTree>
    <p:extLst>
      <p:ext uri="{BB962C8B-B14F-4D97-AF65-F5344CB8AC3E}">
        <p14:creationId xmlns:p14="http://schemas.microsoft.com/office/powerpoint/2010/main" val="12249818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384175" y="1708150"/>
            <a:ext cx="4110038" cy="4067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646613" y="1708150"/>
            <a:ext cx="4111625" cy="4067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Rectangle 6">
            <a:extLst>
              <a:ext uri="{FF2B5EF4-FFF2-40B4-BE49-F238E27FC236}">
                <a16:creationId xmlns:a16="http://schemas.microsoft.com/office/drawing/2014/main" id="{C78F397C-52FB-4AEF-A4BD-A1B4D8834BD2}"/>
              </a:ext>
            </a:extLst>
          </p:cNvPr>
          <p:cNvSpPr>
            <a:spLocks noGrp="1" noChangeArrowheads="1"/>
          </p:cNvSpPr>
          <p:nvPr>
            <p:ph type="sldNum" sz="quarter" idx="10"/>
          </p:nvPr>
        </p:nvSpPr>
        <p:spPr>
          <a:ln/>
        </p:spPr>
        <p:txBody>
          <a:bodyPr/>
          <a:lstStyle>
            <a:lvl1pPr>
              <a:defRPr/>
            </a:lvl1pPr>
          </a:lstStyle>
          <a:p>
            <a:fld id="{DF55023D-4CAB-4A05-9EE6-2A94DFF1D144}" type="slidenum">
              <a:rPr lang="en-GB" altLang="en-US"/>
              <a:pPr/>
              <a:t>‹#›</a:t>
            </a:fld>
            <a:endParaRPr lang="en-GB" altLang="en-US"/>
          </a:p>
        </p:txBody>
      </p:sp>
    </p:spTree>
    <p:extLst>
      <p:ext uri="{BB962C8B-B14F-4D97-AF65-F5344CB8AC3E}">
        <p14:creationId xmlns:p14="http://schemas.microsoft.com/office/powerpoint/2010/main" val="36053884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Rectangle 6">
            <a:extLst>
              <a:ext uri="{FF2B5EF4-FFF2-40B4-BE49-F238E27FC236}">
                <a16:creationId xmlns:a16="http://schemas.microsoft.com/office/drawing/2014/main" id="{7979B699-388C-4529-9C82-930F4C829832}"/>
              </a:ext>
            </a:extLst>
          </p:cNvPr>
          <p:cNvSpPr>
            <a:spLocks noGrp="1" noChangeArrowheads="1"/>
          </p:cNvSpPr>
          <p:nvPr>
            <p:ph type="sldNum" sz="quarter" idx="10"/>
          </p:nvPr>
        </p:nvSpPr>
        <p:spPr>
          <a:ln/>
        </p:spPr>
        <p:txBody>
          <a:bodyPr/>
          <a:lstStyle>
            <a:lvl1pPr>
              <a:defRPr/>
            </a:lvl1pPr>
          </a:lstStyle>
          <a:p>
            <a:fld id="{06ADC1E3-72DD-4285-A87B-2DFA9C60E3AA}" type="slidenum">
              <a:rPr lang="en-GB" altLang="en-US"/>
              <a:pPr/>
              <a:t>‹#›</a:t>
            </a:fld>
            <a:endParaRPr lang="en-GB" altLang="en-US"/>
          </a:p>
        </p:txBody>
      </p:sp>
    </p:spTree>
    <p:extLst>
      <p:ext uri="{BB962C8B-B14F-4D97-AF65-F5344CB8AC3E}">
        <p14:creationId xmlns:p14="http://schemas.microsoft.com/office/powerpoint/2010/main" val="11949471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Rectangle 6">
            <a:extLst>
              <a:ext uri="{FF2B5EF4-FFF2-40B4-BE49-F238E27FC236}">
                <a16:creationId xmlns:a16="http://schemas.microsoft.com/office/drawing/2014/main" id="{82D588D0-AD0E-4314-A631-95E18A584F58}"/>
              </a:ext>
            </a:extLst>
          </p:cNvPr>
          <p:cNvSpPr>
            <a:spLocks noGrp="1" noChangeArrowheads="1"/>
          </p:cNvSpPr>
          <p:nvPr>
            <p:ph type="sldNum" sz="quarter" idx="10"/>
          </p:nvPr>
        </p:nvSpPr>
        <p:spPr>
          <a:ln/>
        </p:spPr>
        <p:txBody>
          <a:bodyPr/>
          <a:lstStyle>
            <a:lvl1pPr>
              <a:defRPr/>
            </a:lvl1pPr>
          </a:lstStyle>
          <a:p>
            <a:fld id="{3F22CD49-8928-488B-B09F-6730EA983BEA}" type="slidenum">
              <a:rPr lang="en-GB" altLang="en-US"/>
              <a:pPr/>
              <a:t>‹#›</a:t>
            </a:fld>
            <a:endParaRPr lang="en-GB" altLang="en-US"/>
          </a:p>
        </p:txBody>
      </p:sp>
    </p:spTree>
    <p:extLst>
      <p:ext uri="{BB962C8B-B14F-4D97-AF65-F5344CB8AC3E}">
        <p14:creationId xmlns:p14="http://schemas.microsoft.com/office/powerpoint/2010/main" val="10330463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a:extLst>
              <a:ext uri="{FF2B5EF4-FFF2-40B4-BE49-F238E27FC236}">
                <a16:creationId xmlns:a16="http://schemas.microsoft.com/office/drawing/2014/main" id="{435B7FC8-0946-454B-B375-D7BE6401A6E8}"/>
              </a:ext>
            </a:extLst>
          </p:cNvPr>
          <p:cNvSpPr>
            <a:spLocks noGrp="1" noChangeArrowheads="1"/>
          </p:cNvSpPr>
          <p:nvPr>
            <p:ph type="sldNum" sz="quarter" idx="10"/>
          </p:nvPr>
        </p:nvSpPr>
        <p:spPr>
          <a:ln/>
        </p:spPr>
        <p:txBody>
          <a:bodyPr/>
          <a:lstStyle>
            <a:lvl1pPr>
              <a:defRPr/>
            </a:lvl1pPr>
          </a:lstStyle>
          <a:p>
            <a:fld id="{0C66430D-5D7F-4DC0-A9CE-56B173CE581F}" type="slidenum">
              <a:rPr lang="en-GB" altLang="en-US"/>
              <a:pPr/>
              <a:t>‹#›</a:t>
            </a:fld>
            <a:endParaRPr lang="en-GB" altLang="en-US"/>
          </a:p>
        </p:txBody>
      </p:sp>
    </p:spTree>
    <p:extLst>
      <p:ext uri="{BB962C8B-B14F-4D97-AF65-F5344CB8AC3E}">
        <p14:creationId xmlns:p14="http://schemas.microsoft.com/office/powerpoint/2010/main" val="24307617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6">
            <a:extLst>
              <a:ext uri="{FF2B5EF4-FFF2-40B4-BE49-F238E27FC236}">
                <a16:creationId xmlns:a16="http://schemas.microsoft.com/office/drawing/2014/main" id="{AF1A47D0-EF0C-45FF-A0CB-86F80988FD1C}"/>
              </a:ext>
            </a:extLst>
          </p:cNvPr>
          <p:cNvSpPr>
            <a:spLocks noGrp="1" noChangeArrowheads="1"/>
          </p:cNvSpPr>
          <p:nvPr>
            <p:ph type="sldNum" sz="quarter" idx="10"/>
          </p:nvPr>
        </p:nvSpPr>
        <p:spPr>
          <a:ln/>
        </p:spPr>
        <p:txBody>
          <a:bodyPr/>
          <a:lstStyle>
            <a:lvl1pPr>
              <a:defRPr/>
            </a:lvl1pPr>
          </a:lstStyle>
          <a:p>
            <a:fld id="{FD3112A3-5F43-48B3-9919-6C69ADA7D71A}" type="slidenum">
              <a:rPr lang="en-GB" altLang="en-US"/>
              <a:pPr/>
              <a:t>‹#›</a:t>
            </a:fld>
            <a:endParaRPr lang="en-GB" altLang="en-US"/>
          </a:p>
        </p:txBody>
      </p:sp>
    </p:spTree>
    <p:extLst>
      <p:ext uri="{BB962C8B-B14F-4D97-AF65-F5344CB8AC3E}">
        <p14:creationId xmlns:p14="http://schemas.microsoft.com/office/powerpoint/2010/main" val="11948200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GB"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6">
            <a:extLst>
              <a:ext uri="{FF2B5EF4-FFF2-40B4-BE49-F238E27FC236}">
                <a16:creationId xmlns:a16="http://schemas.microsoft.com/office/drawing/2014/main" id="{239648E4-5F4D-41DA-86F5-AE988A7C1293}"/>
              </a:ext>
            </a:extLst>
          </p:cNvPr>
          <p:cNvSpPr>
            <a:spLocks noGrp="1" noChangeArrowheads="1"/>
          </p:cNvSpPr>
          <p:nvPr>
            <p:ph type="sldNum" sz="quarter" idx="10"/>
          </p:nvPr>
        </p:nvSpPr>
        <p:spPr>
          <a:ln/>
        </p:spPr>
        <p:txBody>
          <a:bodyPr/>
          <a:lstStyle>
            <a:lvl1pPr>
              <a:defRPr/>
            </a:lvl1pPr>
          </a:lstStyle>
          <a:p>
            <a:fld id="{0879EC82-3A38-42F8-B20F-C4BA196B4427}" type="slidenum">
              <a:rPr lang="en-GB" altLang="en-US"/>
              <a:pPr/>
              <a:t>‹#›</a:t>
            </a:fld>
            <a:endParaRPr lang="en-GB" altLang="en-US"/>
          </a:p>
        </p:txBody>
      </p:sp>
    </p:spTree>
    <p:extLst>
      <p:ext uri="{BB962C8B-B14F-4D97-AF65-F5344CB8AC3E}">
        <p14:creationId xmlns:p14="http://schemas.microsoft.com/office/powerpoint/2010/main" val="4144364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189B15AB-FD17-404F-A74B-EB6D08463C50}"/>
              </a:ext>
            </a:extLst>
          </p:cNvPr>
          <p:cNvSpPr>
            <a:spLocks noGrp="1" noChangeArrowheads="1"/>
          </p:cNvSpPr>
          <p:nvPr>
            <p:ph type="title"/>
          </p:nvPr>
        </p:nvSpPr>
        <p:spPr bwMode="auto">
          <a:xfrm>
            <a:off x="384175" y="398463"/>
            <a:ext cx="8375650" cy="423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en-US"/>
              <a:t>Click to edit Master title style</a:t>
            </a:r>
          </a:p>
        </p:txBody>
      </p:sp>
      <p:sp>
        <p:nvSpPr>
          <p:cNvPr id="1027" name="Rectangle 3">
            <a:extLst>
              <a:ext uri="{FF2B5EF4-FFF2-40B4-BE49-F238E27FC236}">
                <a16:creationId xmlns:a16="http://schemas.microsoft.com/office/drawing/2014/main" id="{45F34970-0ED4-41B5-B528-16141A7588CE}"/>
              </a:ext>
            </a:extLst>
          </p:cNvPr>
          <p:cNvSpPr>
            <a:spLocks noGrp="1" noChangeArrowheads="1"/>
          </p:cNvSpPr>
          <p:nvPr>
            <p:ph type="body" idx="1"/>
          </p:nvPr>
        </p:nvSpPr>
        <p:spPr bwMode="auto">
          <a:xfrm>
            <a:off x="384175" y="1708150"/>
            <a:ext cx="8374063" cy="4067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en-US"/>
              <a:t>Click to edit Master text styles</a:t>
            </a:r>
          </a:p>
          <a:p>
            <a:pPr lvl="1"/>
            <a:r>
              <a:rPr lang="en-GB" altLang="en-US"/>
              <a:t>Second level</a:t>
            </a:r>
          </a:p>
          <a:p>
            <a:pPr lvl="2"/>
            <a:r>
              <a:rPr lang="en-GB" altLang="en-US"/>
              <a:t>Third level</a:t>
            </a:r>
          </a:p>
          <a:p>
            <a:pPr lvl="3"/>
            <a:r>
              <a:rPr lang="en-GB" altLang="en-US"/>
              <a:t>Fourth level</a:t>
            </a:r>
          </a:p>
          <a:p>
            <a:pPr lvl="4"/>
            <a:r>
              <a:rPr lang="en-GB" altLang="en-US"/>
              <a:t>Fifth level</a:t>
            </a:r>
          </a:p>
        </p:txBody>
      </p:sp>
      <p:sp>
        <p:nvSpPr>
          <p:cNvPr id="1030" name="Rectangle 6">
            <a:extLst>
              <a:ext uri="{FF2B5EF4-FFF2-40B4-BE49-F238E27FC236}">
                <a16:creationId xmlns:a16="http://schemas.microsoft.com/office/drawing/2014/main" id="{F1DE82EC-9569-4E10-B1A0-0F2A2411A1CB}"/>
              </a:ext>
            </a:extLst>
          </p:cNvPr>
          <p:cNvSpPr>
            <a:spLocks noGrp="1" noChangeArrowheads="1"/>
          </p:cNvSpPr>
          <p:nvPr>
            <p:ph type="sldNum" sz="quarter" idx="4"/>
          </p:nvPr>
        </p:nvSpPr>
        <p:spPr bwMode="auto">
          <a:xfrm>
            <a:off x="7862888" y="6451600"/>
            <a:ext cx="900112" cy="179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algn="r">
              <a:defRPr sz="1000">
                <a:solidFill>
                  <a:schemeClr val="tx2"/>
                </a:solidFill>
              </a:defRPr>
            </a:lvl1pPr>
          </a:lstStyle>
          <a:p>
            <a:fld id="{4CF5641A-EC8F-47E8-B385-FEB744445A42}" type="slidenum">
              <a:rPr lang="en-GB" altLang="en-US"/>
              <a:pPr/>
              <a:t>‹#›</a:t>
            </a:fld>
            <a:endParaRPr lang="en-GB" altLang="en-US"/>
          </a:p>
        </p:txBody>
      </p:sp>
    </p:spTree>
  </p:cSld>
  <p:clrMap bg1="lt1" tx1="dk1" bg2="lt2" tx2="dk2" accent1="accent1" accent2="accent2" accent3="accent3" accent4="accent4" accent5="accent5" accent6="accent6" hlink="hlink" folHlink="folHlink"/>
  <p:sldLayoutIdLst>
    <p:sldLayoutId id="2147483671"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Lst>
  <p:txStyles>
    <p:titleStyle>
      <a:lvl1pPr algn="l" rtl="0" eaLnBrk="0" fontAlgn="base" hangingPunct="0">
        <a:spcBef>
          <a:spcPct val="0"/>
        </a:spcBef>
        <a:spcAft>
          <a:spcPct val="0"/>
        </a:spcAft>
        <a:defRPr sz="2600" b="1">
          <a:solidFill>
            <a:schemeClr val="tx2"/>
          </a:solidFill>
          <a:latin typeface="+mj-lt"/>
          <a:ea typeface="+mj-ea"/>
          <a:cs typeface="+mj-cs"/>
        </a:defRPr>
      </a:lvl1pPr>
      <a:lvl2pPr algn="l" rtl="0" eaLnBrk="0" fontAlgn="base" hangingPunct="0">
        <a:spcBef>
          <a:spcPct val="0"/>
        </a:spcBef>
        <a:spcAft>
          <a:spcPct val="0"/>
        </a:spcAft>
        <a:defRPr sz="2600" b="1">
          <a:solidFill>
            <a:schemeClr val="tx2"/>
          </a:solidFill>
          <a:latin typeface="Arial" charset="0"/>
        </a:defRPr>
      </a:lvl2pPr>
      <a:lvl3pPr algn="l" rtl="0" eaLnBrk="0" fontAlgn="base" hangingPunct="0">
        <a:spcBef>
          <a:spcPct val="0"/>
        </a:spcBef>
        <a:spcAft>
          <a:spcPct val="0"/>
        </a:spcAft>
        <a:defRPr sz="2600" b="1">
          <a:solidFill>
            <a:schemeClr val="tx2"/>
          </a:solidFill>
          <a:latin typeface="Arial" charset="0"/>
        </a:defRPr>
      </a:lvl3pPr>
      <a:lvl4pPr algn="l" rtl="0" eaLnBrk="0" fontAlgn="base" hangingPunct="0">
        <a:spcBef>
          <a:spcPct val="0"/>
        </a:spcBef>
        <a:spcAft>
          <a:spcPct val="0"/>
        </a:spcAft>
        <a:defRPr sz="2600" b="1">
          <a:solidFill>
            <a:schemeClr val="tx2"/>
          </a:solidFill>
          <a:latin typeface="Arial" charset="0"/>
        </a:defRPr>
      </a:lvl4pPr>
      <a:lvl5pPr algn="l" rtl="0" eaLnBrk="0" fontAlgn="base" hangingPunct="0">
        <a:spcBef>
          <a:spcPct val="0"/>
        </a:spcBef>
        <a:spcAft>
          <a:spcPct val="0"/>
        </a:spcAft>
        <a:defRPr sz="2600" b="1">
          <a:solidFill>
            <a:schemeClr val="tx2"/>
          </a:solidFill>
          <a:latin typeface="Arial" charset="0"/>
        </a:defRPr>
      </a:lvl5pPr>
      <a:lvl6pPr marL="457200" algn="l" rtl="0" fontAlgn="base">
        <a:spcBef>
          <a:spcPct val="0"/>
        </a:spcBef>
        <a:spcAft>
          <a:spcPct val="0"/>
        </a:spcAft>
        <a:defRPr sz="2600" b="1">
          <a:solidFill>
            <a:schemeClr val="tx2"/>
          </a:solidFill>
          <a:latin typeface="Arial" charset="0"/>
        </a:defRPr>
      </a:lvl6pPr>
      <a:lvl7pPr marL="914400" algn="l" rtl="0" fontAlgn="base">
        <a:spcBef>
          <a:spcPct val="0"/>
        </a:spcBef>
        <a:spcAft>
          <a:spcPct val="0"/>
        </a:spcAft>
        <a:defRPr sz="2600" b="1">
          <a:solidFill>
            <a:schemeClr val="tx2"/>
          </a:solidFill>
          <a:latin typeface="Arial" charset="0"/>
        </a:defRPr>
      </a:lvl7pPr>
      <a:lvl8pPr marL="1371600" algn="l" rtl="0" fontAlgn="base">
        <a:spcBef>
          <a:spcPct val="0"/>
        </a:spcBef>
        <a:spcAft>
          <a:spcPct val="0"/>
        </a:spcAft>
        <a:defRPr sz="2600" b="1">
          <a:solidFill>
            <a:schemeClr val="tx2"/>
          </a:solidFill>
          <a:latin typeface="Arial" charset="0"/>
        </a:defRPr>
      </a:lvl8pPr>
      <a:lvl9pPr marL="1828800" algn="l" rtl="0" fontAlgn="base">
        <a:spcBef>
          <a:spcPct val="0"/>
        </a:spcBef>
        <a:spcAft>
          <a:spcPct val="0"/>
        </a:spcAft>
        <a:defRPr sz="2600" b="1">
          <a:solidFill>
            <a:schemeClr val="tx2"/>
          </a:solidFill>
          <a:latin typeface="Arial" charset="0"/>
        </a:defRPr>
      </a:lvl9pPr>
    </p:titleStyle>
    <p:bodyStyle>
      <a:lvl1pPr marL="269875" indent="-269875" algn="l" rtl="0" eaLnBrk="0" fontAlgn="base" hangingPunct="0">
        <a:spcBef>
          <a:spcPct val="0"/>
        </a:spcBef>
        <a:spcAft>
          <a:spcPct val="75000"/>
        </a:spcAft>
        <a:buChar char="•"/>
        <a:defRPr sz="2000">
          <a:solidFill>
            <a:schemeClr val="tx1"/>
          </a:solidFill>
          <a:latin typeface="+mn-lt"/>
          <a:ea typeface="+mn-ea"/>
          <a:cs typeface="+mn-cs"/>
        </a:defRPr>
      </a:lvl1pPr>
      <a:lvl2pPr marL="538163" indent="-266700" algn="l" rtl="0" eaLnBrk="0" fontAlgn="base" hangingPunct="0">
        <a:spcBef>
          <a:spcPct val="0"/>
        </a:spcBef>
        <a:spcAft>
          <a:spcPct val="75000"/>
        </a:spcAft>
        <a:buChar char="•"/>
        <a:defRPr sz="2000">
          <a:solidFill>
            <a:schemeClr val="tx1"/>
          </a:solidFill>
          <a:latin typeface="+mn-lt"/>
        </a:defRPr>
      </a:lvl2pPr>
      <a:lvl3pPr marL="809625" indent="-269875" algn="l" rtl="0" eaLnBrk="0" fontAlgn="base" hangingPunct="0">
        <a:spcBef>
          <a:spcPct val="0"/>
        </a:spcBef>
        <a:spcAft>
          <a:spcPct val="75000"/>
        </a:spcAft>
        <a:buChar char="•"/>
        <a:defRPr sz="2000">
          <a:solidFill>
            <a:schemeClr val="tx1"/>
          </a:solidFill>
          <a:latin typeface="+mn-lt"/>
        </a:defRPr>
      </a:lvl3pPr>
      <a:lvl4pPr marL="1079500" indent="-268288" algn="l" rtl="0" eaLnBrk="0" fontAlgn="base" hangingPunct="0">
        <a:spcBef>
          <a:spcPct val="0"/>
        </a:spcBef>
        <a:spcAft>
          <a:spcPct val="75000"/>
        </a:spcAft>
        <a:buChar char="•"/>
        <a:defRPr sz="2000">
          <a:solidFill>
            <a:schemeClr val="tx1"/>
          </a:solidFill>
          <a:latin typeface="+mn-lt"/>
        </a:defRPr>
      </a:lvl4pPr>
      <a:lvl5pPr marL="1350963" indent="-269875" algn="l" rtl="0" eaLnBrk="0" fontAlgn="base" hangingPunct="0">
        <a:spcBef>
          <a:spcPct val="0"/>
        </a:spcBef>
        <a:spcAft>
          <a:spcPct val="75000"/>
        </a:spcAft>
        <a:buChar char="•"/>
        <a:defRPr sz="2000">
          <a:solidFill>
            <a:schemeClr val="tx1"/>
          </a:solidFill>
          <a:latin typeface="+mn-lt"/>
        </a:defRPr>
      </a:lvl5pPr>
      <a:lvl6pPr marL="1808163" indent="-269875" algn="l" rtl="0" fontAlgn="base">
        <a:spcBef>
          <a:spcPct val="0"/>
        </a:spcBef>
        <a:spcAft>
          <a:spcPct val="75000"/>
        </a:spcAft>
        <a:buChar char="•"/>
        <a:defRPr sz="2000">
          <a:solidFill>
            <a:schemeClr val="tx1"/>
          </a:solidFill>
          <a:latin typeface="+mn-lt"/>
        </a:defRPr>
      </a:lvl6pPr>
      <a:lvl7pPr marL="2265363" indent="-269875" algn="l" rtl="0" fontAlgn="base">
        <a:spcBef>
          <a:spcPct val="0"/>
        </a:spcBef>
        <a:spcAft>
          <a:spcPct val="75000"/>
        </a:spcAft>
        <a:buChar char="•"/>
        <a:defRPr sz="2000">
          <a:solidFill>
            <a:schemeClr val="tx1"/>
          </a:solidFill>
          <a:latin typeface="+mn-lt"/>
        </a:defRPr>
      </a:lvl7pPr>
      <a:lvl8pPr marL="2722563" indent="-269875" algn="l" rtl="0" fontAlgn="base">
        <a:spcBef>
          <a:spcPct val="0"/>
        </a:spcBef>
        <a:spcAft>
          <a:spcPct val="75000"/>
        </a:spcAft>
        <a:buChar char="•"/>
        <a:defRPr sz="2000">
          <a:solidFill>
            <a:schemeClr val="tx1"/>
          </a:solidFill>
          <a:latin typeface="+mn-lt"/>
        </a:defRPr>
      </a:lvl8pPr>
      <a:lvl9pPr marL="3179763" indent="-269875" algn="l" rtl="0" fontAlgn="base">
        <a:spcBef>
          <a:spcPct val="0"/>
        </a:spcBef>
        <a:spcAft>
          <a:spcPct val="7500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slideLayout" Target="../slideLayouts/slideLayout2.xml"/><Relationship Id="rId7" Type="http://schemas.openxmlformats.org/officeDocument/2006/relationships/image" Target="../media/image16.png"/><Relationship Id="rId2" Type="http://schemas.microsoft.com/office/2007/relationships/media" Target="../media/media2.mp4"/><Relationship Id="rId1" Type="http://schemas.openxmlformats.org/officeDocument/2006/relationships/video" Target="NULL" TargetMode="Externa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 Id="rId9" Type="http://schemas.openxmlformats.org/officeDocument/2006/relationships/image" Target="../media/image11.png"/></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9.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F7415F0D-5CE4-4FEC-AEE3-DA8FE2AE2C8F}"/>
              </a:ext>
            </a:extLst>
          </p:cNvPr>
          <p:cNvSpPr>
            <a:spLocks noGrp="1" noChangeArrowheads="1"/>
          </p:cNvSpPr>
          <p:nvPr>
            <p:ph type="ctrTitle"/>
          </p:nvPr>
        </p:nvSpPr>
        <p:spPr/>
        <p:txBody>
          <a:bodyPr/>
          <a:lstStyle/>
          <a:p>
            <a:pPr eaLnBrk="1" hangingPunct="1"/>
            <a:r>
              <a:rPr lang="en-US" altLang="zh-CN" sz="3600" dirty="0">
                <a:latin typeface="+mj-lt"/>
              </a:rPr>
              <a:t>Visual and tactile based shared control for remote palpation</a:t>
            </a:r>
            <a:br>
              <a:rPr lang="zh-CN" altLang="en-US" sz="3600" dirty="0">
                <a:latin typeface="+mj-lt"/>
              </a:rPr>
            </a:br>
            <a:endParaRPr lang="en-US" altLang="en-US" dirty="0"/>
          </a:p>
        </p:txBody>
      </p:sp>
      <p:sp>
        <p:nvSpPr>
          <p:cNvPr id="3075" name="Rectangle 3">
            <a:extLst>
              <a:ext uri="{FF2B5EF4-FFF2-40B4-BE49-F238E27FC236}">
                <a16:creationId xmlns:a16="http://schemas.microsoft.com/office/drawing/2014/main" id="{FC013F40-5340-492C-ABA7-CB05D29489E8}"/>
              </a:ext>
            </a:extLst>
          </p:cNvPr>
          <p:cNvSpPr>
            <a:spLocks noGrp="1" noChangeArrowheads="1"/>
          </p:cNvSpPr>
          <p:nvPr>
            <p:ph type="subTitle" idx="1"/>
          </p:nvPr>
        </p:nvSpPr>
        <p:spPr>
          <a:xfrm>
            <a:off x="384175" y="4149080"/>
            <a:ext cx="8374063" cy="539750"/>
          </a:xfrm>
        </p:spPr>
        <p:txBody>
          <a:bodyPr/>
          <a:lstStyle/>
          <a:p>
            <a:r>
              <a:rPr lang="en-US" sz="1800" dirty="0"/>
              <a:t>Jingwen Zhao</a:t>
            </a:r>
          </a:p>
          <a:p>
            <a:r>
              <a:rPr lang="en-US" sz="1800" dirty="0"/>
              <a:t>Supervisor: Fumiya Iida, </a:t>
            </a:r>
            <a:r>
              <a:rPr lang="en-GB" dirty="0" err="1"/>
              <a:t>Thilina</a:t>
            </a:r>
            <a:r>
              <a:rPr lang="en-GB" dirty="0"/>
              <a:t> </a:t>
            </a:r>
            <a:r>
              <a:rPr lang="en-GB" dirty="0" err="1"/>
              <a:t>Dulantha</a:t>
            </a:r>
            <a:r>
              <a:rPr lang="en-US" dirty="0"/>
              <a:t> </a:t>
            </a:r>
            <a:r>
              <a:rPr lang="en-GB" dirty="0" err="1"/>
              <a:t>Lalitharatne</a:t>
            </a:r>
            <a:r>
              <a:rPr lang="en-US" sz="1800" dirty="0"/>
              <a:t>, Leone </a:t>
            </a:r>
            <a:r>
              <a:rPr lang="en-US" sz="1800" dirty="0" err="1"/>
              <a:t>Costi</a:t>
            </a:r>
            <a:endParaRPr lang="en-US" sz="1800" dirty="0"/>
          </a:p>
          <a:p>
            <a:pPr eaLnBrk="1" hangingPunct="1"/>
            <a:endParaRPr lang="en-US" altLang="en-US" dirty="0"/>
          </a:p>
        </p:txBody>
      </p:sp>
      <p:sp>
        <p:nvSpPr>
          <p:cNvPr id="3076" name="Rectangle 4">
            <a:extLst>
              <a:ext uri="{FF2B5EF4-FFF2-40B4-BE49-F238E27FC236}">
                <a16:creationId xmlns:a16="http://schemas.microsoft.com/office/drawing/2014/main" id="{B13D353B-4EE6-45FB-850E-FA83841DBAC4}"/>
              </a:ext>
            </a:extLst>
          </p:cNvPr>
          <p:cNvSpPr>
            <a:spLocks noChangeArrowheads="1"/>
          </p:cNvSpPr>
          <p:nvPr/>
        </p:nvSpPr>
        <p:spPr bwMode="auto">
          <a:xfrm>
            <a:off x="384175" y="5548313"/>
            <a:ext cx="8374063" cy="261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GB" altLang="en-US" b="1" dirty="0">
                <a:solidFill>
                  <a:schemeClr val="tx2"/>
                </a:solidFill>
              </a:rPr>
              <a:t>Bio-Inspired Robotics Laboratory</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219464-AEB5-FE43-BCF5-25C19AE8527D}"/>
              </a:ext>
            </a:extLst>
          </p:cNvPr>
          <p:cNvSpPr>
            <a:spLocks noGrp="1"/>
          </p:cNvSpPr>
          <p:nvPr>
            <p:ph type="title"/>
          </p:nvPr>
        </p:nvSpPr>
        <p:spPr/>
        <p:txBody>
          <a:bodyPr/>
          <a:lstStyle/>
          <a:p>
            <a:r>
              <a:rPr lang="en-GB" dirty="0"/>
              <a:t>Current progress</a:t>
            </a:r>
          </a:p>
        </p:txBody>
      </p:sp>
      <p:sp>
        <p:nvSpPr>
          <p:cNvPr id="3" name="Content Placeholder 2">
            <a:extLst>
              <a:ext uri="{FF2B5EF4-FFF2-40B4-BE49-F238E27FC236}">
                <a16:creationId xmlns:a16="http://schemas.microsoft.com/office/drawing/2014/main" id="{9BB27E61-B2CA-8A33-2A12-37B81AB13EDB}"/>
              </a:ext>
            </a:extLst>
          </p:cNvPr>
          <p:cNvSpPr>
            <a:spLocks noGrp="1"/>
          </p:cNvSpPr>
          <p:nvPr>
            <p:ph idx="1"/>
          </p:nvPr>
        </p:nvSpPr>
        <p:spPr>
          <a:xfrm>
            <a:off x="240952" y="1638448"/>
            <a:ext cx="8374063" cy="4067175"/>
          </a:xfrm>
        </p:spPr>
        <p:txBody>
          <a:bodyPr/>
          <a:lstStyle/>
          <a:p>
            <a:r>
              <a:rPr lang="en-GB" dirty="0"/>
              <a:t>Warm up task:</a:t>
            </a:r>
            <a:r>
              <a:rPr lang="en-GB" sz="2000" dirty="0"/>
              <a:t> reconstruction with flat phantom </a:t>
            </a:r>
            <a:endParaRPr lang="en-GB" dirty="0"/>
          </a:p>
        </p:txBody>
      </p:sp>
      <p:pic>
        <p:nvPicPr>
          <p:cNvPr id="6" name="Open3D 2022-11-16 14-55-09">
            <a:hlinkClick r:id="" action="ppaction://media"/>
            <a:extLst>
              <a:ext uri="{FF2B5EF4-FFF2-40B4-BE49-F238E27FC236}">
                <a16:creationId xmlns:a16="http://schemas.microsoft.com/office/drawing/2014/main" id="{C6125AAA-135C-2AA5-09FF-4A26356B41B8}"/>
              </a:ext>
            </a:extLst>
          </p:cNvPr>
          <p:cNvPicPr>
            <a:picLocks noChangeAspect="1"/>
          </p:cNvPicPr>
          <p:nvPr>
            <a:videoFile r:link="rId1"/>
            <p:extLst>
              <p:ext uri="{DAA4B4D4-6D71-4841-9C94-3DE7FCFB9230}">
                <p14:media xmlns:p14="http://schemas.microsoft.com/office/powerpoint/2010/main" r:embed="rId2">
                  <p14:trim st="8518"/>
                </p14:media>
              </p:ext>
            </p:extLst>
          </p:nvPr>
        </p:nvPicPr>
        <p:blipFill>
          <a:blip r:embed="rId4"/>
          <a:stretch>
            <a:fillRect/>
          </a:stretch>
        </p:blipFill>
        <p:spPr>
          <a:xfrm>
            <a:off x="49445" y="3068837"/>
            <a:ext cx="4162674" cy="2150715"/>
          </a:xfrm>
          <a:prstGeom prst="rect">
            <a:avLst/>
          </a:prstGeom>
        </p:spPr>
      </p:pic>
      <p:pic>
        <p:nvPicPr>
          <p:cNvPr id="5" name="Picture 4">
            <a:extLst>
              <a:ext uri="{FF2B5EF4-FFF2-40B4-BE49-F238E27FC236}">
                <a16:creationId xmlns:a16="http://schemas.microsoft.com/office/drawing/2014/main" id="{351887A1-B941-6C2A-9FDE-0977DE922658}"/>
              </a:ext>
            </a:extLst>
          </p:cNvPr>
          <p:cNvPicPr>
            <a:picLocks noChangeAspect="1"/>
          </p:cNvPicPr>
          <p:nvPr/>
        </p:nvPicPr>
        <p:blipFill>
          <a:blip r:embed="rId5"/>
          <a:stretch>
            <a:fillRect/>
          </a:stretch>
        </p:blipFill>
        <p:spPr>
          <a:xfrm>
            <a:off x="4082838" y="2027355"/>
            <a:ext cx="2401560" cy="1805398"/>
          </a:xfrm>
          <a:prstGeom prst="rect">
            <a:avLst/>
          </a:prstGeom>
        </p:spPr>
      </p:pic>
      <p:pic>
        <p:nvPicPr>
          <p:cNvPr id="8" name="Picture 7">
            <a:extLst>
              <a:ext uri="{FF2B5EF4-FFF2-40B4-BE49-F238E27FC236}">
                <a16:creationId xmlns:a16="http://schemas.microsoft.com/office/drawing/2014/main" id="{F7DF6816-9853-A0DA-5249-06850DBF3690}"/>
              </a:ext>
            </a:extLst>
          </p:cNvPr>
          <p:cNvPicPr>
            <a:picLocks noChangeAspect="1"/>
          </p:cNvPicPr>
          <p:nvPr/>
        </p:nvPicPr>
        <p:blipFill>
          <a:blip r:embed="rId6"/>
          <a:stretch>
            <a:fillRect/>
          </a:stretch>
        </p:blipFill>
        <p:spPr>
          <a:xfrm>
            <a:off x="6611228" y="2027355"/>
            <a:ext cx="2400215" cy="1826161"/>
          </a:xfrm>
          <a:prstGeom prst="rect">
            <a:avLst/>
          </a:prstGeom>
        </p:spPr>
      </p:pic>
      <p:pic>
        <p:nvPicPr>
          <p:cNvPr id="10" name="Picture 9">
            <a:extLst>
              <a:ext uri="{FF2B5EF4-FFF2-40B4-BE49-F238E27FC236}">
                <a16:creationId xmlns:a16="http://schemas.microsoft.com/office/drawing/2014/main" id="{4554548E-BDCF-C3D0-E129-B6C7403891C1}"/>
              </a:ext>
            </a:extLst>
          </p:cNvPr>
          <p:cNvPicPr>
            <a:picLocks noChangeAspect="1"/>
          </p:cNvPicPr>
          <p:nvPr/>
        </p:nvPicPr>
        <p:blipFill>
          <a:blip r:embed="rId7"/>
          <a:stretch>
            <a:fillRect/>
          </a:stretch>
        </p:blipFill>
        <p:spPr>
          <a:xfrm>
            <a:off x="4096158" y="3863295"/>
            <a:ext cx="2400217" cy="1805398"/>
          </a:xfrm>
          <a:prstGeom prst="rect">
            <a:avLst/>
          </a:prstGeom>
        </p:spPr>
      </p:pic>
      <p:pic>
        <p:nvPicPr>
          <p:cNvPr id="13" name="Picture 12">
            <a:extLst>
              <a:ext uri="{FF2B5EF4-FFF2-40B4-BE49-F238E27FC236}">
                <a16:creationId xmlns:a16="http://schemas.microsoft.com/office/drawing/2014/main" id="{D26204FC-FB06-CEE7-0710-C40A0805ED73}"/>
              </a:ext>
            </a:extLst>
          </p:cNvPr>
          <p:cNvPicPr>
            <a:picLocks noChangeAspect="1"/>
          </p:cNvPicPr>
          <p:nvPr/>
        </p:nvPicPr>
        <p:blipFill>
          <a:blip r:embed="rId8"/>
          <a:stretch>
            <a:fillRect/>
          </a:stretch>
        </p:blipFill>
        <p:spPr>
          <a:xfrm>
            <a:off x="6665483" y="3863295"/>
            <a:ext cx="2392901" cy="1826161"/>
          </a:xfrm>
          <a:prstGeom prst="rect">
            <a:avLst/>
          </a:prstGeom>
        </p:spPr>
      </p:pic>
      <p:pic>
        <p:nvPicPr>
          <p:cNvPr id="4" name="Picture 2">
            <a:extLst>
              <a:ext uri="{FF2B5EF4-FFF2-40B4-BE49-F238E27FC236}">
                <a16:creationId xmlns:a16="http://schemas.microsoft.com/office/drawing/2014/main" id="{18283CE5-9C61-F3C3-B1B2-233A07AC904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004048" y="0"/>
            <a:ext cx="4141936" cy="16794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6113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9197"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D322D-0661-4F16-92C2-CD4BA6A945D9}"/>
              </a:ext>
            </a:extLst>
          </p:cNvPr>
          <p:cNvSpPr>
            <a:spLocks noGrp="1"/>
          </p:cNvSpPr>
          <p:nvPr>
            <p:ph type="title"/>
          </p:nvPr>
        </p:nvSpPr>
        <p:spPr/>
        <p:txBody>
          <a:bodyPr/>
          <a:lstStyle/>
          <a:p>
            <a:r>
              <a:rPr lang="en-GB"/>
              <a:t>Current progress</a:t>
            </a:r>
            <a:endParaRPr lang="en-GB" dirty="0"/>
          </a:p>
        </p:txBody>
      </p:sp>
      <p:sp>
        <p:nvSpPr>
          <p:cNvPr id="3" name="Content Placeholder 2">
            <a:extLst>
              <a:ext uri="{FF2B5EF4-FFF2-40B4-BE49-F238E27FC236}">
                <a16:creationId xmlns:a16="http://schemas.microsoft.com/office/drawing/2014/main" id="{68FB743F-5274-EC42-D898-B08D5BDD90F7}"/>
              </a:ext>
            </a:extLst>
          </p:cNvPr>
          <p:cNvSpPr>
            <a:spLocks noGrp="1"/>
          </p:cNvSpPr>
          <p:nvPr>
            <p:ph idx="1"/>
          </p:nvPr>
        </p:nvSpPr>
        <p:spPr>
          <a:xfrm>
            <a:off x="185185" y="1742612"/>
            <a:ext cx="8374063" cy="4067175"/>
          </a:xfrm>
        </p:spPr>
        <p:txBody>
          <a:bodyPr/>
          <a:lstStyle/>
          <a:p>
            <a:r>
              <a:rPr lang="en-GB" sz="2000" dirty="0"/>
              <a:t>Reconstruction with abdominal phantom on mannequin</a:t>
            </a:r>
          </a:p>
          <a:p>
            <a:endParaRPr lang="en-GB" dirty="0"/>
          </a:p>
        </p:txBody>
      </p:sp>
      <p:pic>
        <p:nvPicPr>
          <p:cNvPr id="2050" name="Picture 2">
            <a:extLst>
              <a:ext uri="{FF2B5EF4-FFF2-40B4-BE49-F238E27FC236}">
                <a16:creationId xmlns:a16="http://schemas.microsoft.com/office/drawing/2014/main" id="{B7BF496B-EE14-895A-ED5F-1BFC6C8A46E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202" t="4873" r="4202" b="4993"/>
          <a:stretch/>
        </p:blipFill>
        <p:spPr bwMode="auto">
          <a:xfrm>
            <a:off x="547749" y="2636912"/>
            <a:ext cx="8375650" cy="26642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12119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78FE39-9B42-3882-1F5B-CB94F0ED4DE3}"/>
              </a:ext>
            </a:extLst>
          </p:cNvPr>
          <p:cNvSpPr>
            <a:spLocks noGrp="1"/>
          </p:cNvSpPr>
          <p:nvPr>
            <p:ph type="title"/>
          </p:nvPr>
        </p:nvSpPr>
        <p:spPr/>
        <p:txBody>
          <a:bodyPr/>
          <a:lstStyle/>
          <a:p>
            <a:r>
              <a:rPr lang="en-GB" dirty="0"/>
              <a:t>Next Step</a:t>
            </a:r>
          </a:p>
        </p:txBody>
      </p:sp>
      <p:sp>
        <p:nvSpPr>
          <p:cNvPr id="3" name="Content Placeholder 2">
            <a:extLst>
              <a:ext uri="{FF2B5EF4-FFF2-40B4-BE49-F238E27FC236}">
                <a16:creationId xmlns:a16="http://schemas.microsoft.com/office/drawing/2014/main" id="{B7F77982-0D69-D484-A026-AB8FB2C3FCC4}"/>
              </a:ext>
            </a:extLst>
          </p:cNvPr>
          <p:cNvSpPr>
            <a:spLocks noGrp="1"/>
          </p:cNvSpPr>
          <p:nvPr>
            <p:ph idx="1"/>
          </p:nvPr>
        </p:nvSpPr>
        <p:spPr>
          <a:xfrm>
            <a:off x="179512" y="1484784"/>
            <a:ext cx="8374063" cy="4067175"/>
          </a:xfrm>
        </p:spPr>
        <p:txBody>
          <a:bodyPr/>
          <a:lstStyle/>
          <a:p>
            <a:r>
              <a:rPr lang="en-GB" dirty="0"/>
              <a:t>Robot knowledge</a:t>
            </a:r>
          </a:p>
          <a:p>
            <a:pPr lvl="1"/>
            <a:r>
              <a:rPr lang="en-GB" dirty="0"/>
              <a:t>extract tactile pressure map feature and shear</a:t>
            </a:r>
          </a:p>
          <a:p>
            <a:r>
              <a:rPr lang="en-GB" dirty="0"/>
              <a:t>Arbitration</a:t>
            </a:r>
          </a:p>
          <a:p>
            <a:pPr lvl="1"/>
            <a:r>
              <a:rPr lang="en-GB" dirty="0"/>
              <a:t>Orient probe normal to the surface</a:t>
            </a:r>
          </a:p>
          <a:p>
            <a:pPr lvl="1"/>
            <a:r>
              <a:rPr lang="en-GB" dirty="0"/>
              <a:t>Release and press again at large shear</a:t>
            </a:r>
          </a:p>
          <a:p>
            <a:pPr lvl="1"/>
            <a:r>
              <a:rPr lang="en-GB" dirty="0"/>
              <a:t>Orient probe to expose local hardness feature</a:t>
            </a:r>
          </a:p>
          <a:p>
            <a:r>
              <a:rPr lang="en-GB" dirty="0"/>
              <a:t>Perform user study on complicated palpation task</a:t>
            </a:r>
          </a:p>
          <a:p>
            <a:endParaRPr lang="en-GB" dirty="0"/>
          </a:p>
        </p:txBody>
      </p:sp>
      <p:pic>
        <p:nvPicPr>
          <p:cNvPr id="4" name="Picture 6">
            <a:extLst>
              <a:ext uri="{FF2B5EF4-FFF2-40B4-BE49-F238E27FC236}">
                <a16:creationId xmlns:a16="http://schemas.microsoft.com/office/drawing/2014/main" id="{7BDCD4BA-8A6A-29E6-E8F1-BA1FEC9BA34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475" t="9500" r="5900" b="5979"/>
          <a:stretch/>
        </p:blipFill>
        <p:spPr bwMode="auto">
          <a:xfrm>
            <a:off x="4860032" y="4977544"/>
            <a:ext cx="4283968" cy="1869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06677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62DC82-F98B-6E7D-4A90-2F760DCD3FF7}"/>
              </a:ext>
            </a:extLst>
          </p:cNvPr>
          <p:cNvSpPr>
            <a:spLocks noGrp="1"/>
          </p:cNvSpPr>
          <p:nvPr>
            <p:ph type="title"/>
          </p:nvPr>
        </p:nvSpPr>
        <p:spPr/>
        <p:txBody>
          <a:bodyPr/>
          <a:lstStyle/>
          <a:p>
            <a:endParaRPr lang="en-GB" dirty="0"/>
          </a:p>
        </p:txBody>
      </p:sp>
      <p:sp>
        <p:nvSpPr>
          <p:cNvPr id="4" name="TextBox 3">
            <a:extLst>
              <a:ext uri="{FF2B5EF4-FFF2-40B4-BE49-F238E27FC236}">
                <a16:creationId xmlns:a16="http://schemas.microsoft.com/office/drawing/2014/main" id="{236F1226-EF9A-9B98-9521-E9063FAB8C79}"/>
              </a:ext>
            </a:extLst>
          </p:cNvPr>
          <p:cNvSpPr txBox="1"/>
          <p:nvPr/>
        </p:nvSpPr>
        <p:spPr>
          <a:xfrm>
            <a:off x="2699792" y="2348880"/>
            <a:ext cx="3312368" cy="2308324"/>
          </a:xfrm>
          <a:prstGeom prst="rect">
            <a:avLst/>
          </a:prstGeom>
          <a:noFill/>
        </p:spPr>
        <p:txBody>
          <a:bodyPr wrap="square" rtlCol="0">
            <a:spAutoFit/>
          </a:bodyPr>
          <a:lstStyle/>
          <a:p>
            <a:pPr algn="ctr"/>
            <a:r>
              <a:rPr lang="en-GB" sz="4800" dirty="0"/>
              <a:t>Thank you</a:t>
            </a:r>
          </a:p>
          <a:p>
            <a:pPr algn="ctr"/>
            <a:endParaRPr lang="en-GB" sz="4800" dirty="0"/>
          </a:p>
          <a:p>
            <a:pPr algn="ctr"/>
            <a:r>
              <a:rPr lang="en-GB" sz="4800" dirty="0"/>
              <a:t>Q&amp;A</a:t>
            </a:r>
          </a:p>
        </p:txBody>
      </p:sp>
    </p:spTree>
    <p:extLst>
      <p:ext uri="{BB962C8B-B14F-4D97-AF65-F5344CB8AC3E}">
        <p14:creationId xmlns:p14="http://schemas.microsoft.com/office/powerpoint/2010/main" val="24877730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4">
            <a:extLst>
              <a:ext uri="{FF2B5EF4-FFF2-40B4-BE49-F238E27FC236}">
                <a16:creationId xmlns:a16="http://schemas.microsoft.com/office/drawing/2014/main" id="{BB2DE326-59F2-4945-9535-0AF48B41A394}"/>
              </a:ext>
            </a:extLst>
          </p:cNvPr>
          <p:cNvSpPr>
            <a:spLocks noGrp="1" noChangeArrowheads="1"/>
          </p:cNvSpPr>
          <p:nvPr>
            <p:ph type="title"/>
          </p:nvPr>
        </p:nvSpPr>
        <p:spPr/>
        <p:txBody>
          <a:bodyPr/>
          <a:lstStyle/>
          <a:p>
            <a:pPr eaLnBrk="1" hangingPunct="1"/>
            <a:r>
              <a:rPr lang="en-US" altLang="en-US" dirty="0"/>
              <a:t>Palpation &amp; remote palpation</a:t>
            </a:r>
          </a:p>
        </p:txBody>
      </p:sp>
      <p:sp>
        <p:nvSpPr>
          <p:cNvPr id="4099" name="Rectangle 5">
            <a:extLst>
              <a:ext uri="{FF2B5EF4-FFF2-40B4-BE49-F238E27FC236}">
                <a16:creationId xmlns:a16="http://schemas.microsoft.com/office/drawing/2014/main" id="{A869C384-EAEC-447D-BE1A-AEAD569499E4}"/>
              </a:ext>
            </a:extLst>
          </p:cNvPr>
          <p:cNvSpPr>
            <a:spLocks noGrp="1" noChangeArrowheads="1"/>
          </p:cNvSpPr>
          <p:nvPr>
            <p:ph type="body" idx="1"/>
          </p:nvPr>
        </p:nvSpPr>
        <p:spPr/>
        <p:txBody>
          <a:bodyPr/>
          <a:lstStyle/>
          <a:p>
            <a:pPr eaLnBrk="1" hangingPunct="1"/>
            <a:endParaRPr lang="en-US" altLang="en-US" dirty="0"/>
          </a:p>
        </p:txBody>
      </p:sp>
      <p:pic>
        <p:nvPicPr>
          <p:cNvPr id="1030" name="Picture 6" descr="Palpation in the objective examination: what is it and what is it for?">
            <a:extLst>
              <a:ext uri="{FF2B5EF4-FFF2-40B4-BE49-F238E27FC236}">
                <a16:creationId xmlns:a16="http://schemas.microsoft.com/office/drawing/2014/main" id="{E662DA56-B4C6-99D9-B745-FE45769569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67744" y="1916832"/>
            <a:ext cx="4886081" cy="3257387"/>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oup 9">
            <a:extLst>
              <a:ext uri="{FF2B5EF4-FFF2-40B4-BE49-F238E27FC236}">
                <a16:creationId xmlns:a16="http://schemas.microsoft.com/office/drawing/2014/main" id="{5EBE730C-44BB-BB0A-963D-846A9EB94B92}"/>
              </a:ext>
            </a:extLst>
          </p:cNvPr>
          <p:cNvGrpSpPr/>
          <p:nvPr/>
        </p:nvGrpSpPr>
        <p:grpSpPr>
          <a:xfrm>
            <a:off x="258004" y="1911102"/>
            <a:ext cx="8626404" cy="4321091"/>
            <a:chOff x="258004" y="1911102"/>
            <a:chExt cx="8626404" cy="4321091"/>
          </a:xfrm>
        </p:grpSpPr>
        <p:grpSp>
          <p:nvGrpSpPr>
            <p:cNvPr id="2" name="Group 1">
              <a:extLst>
                <a:ext uri="{FF2B5EF4-FFF2-40B4-BE49-F238E27FC236}">
                  <a16:creationId xmlns:a16="http://schemas.microsoft.com/office/drawing/2014/main" id="{61A3424A-2B3C-AE8C-94C7-7A14525D2BD7}"/>
                </a:ext>
              </a:extLst>
            </p:cNvPr>
            <p:cNvGrpSpPr/>
            <p:nvPr/>
          </p:nvGrpSpPr>
          <p:grpSpPr>
            <a:xfrm>
              <a:off x="258004" y="1911102"/>
              <a:ext cx="8626404" cy="3538475"/>
              <a:chOff x="1188720" y="1489199"/>
              <a:chExt cx="11003280" cy="4378201"/>
            </a:xfrm>
          </p:grpSpPr>
          <p:pic>
            <p:nvPicPr>
              <p:cNvPr id="3" name="Picture 2">
                <a:extLst>
                  <a:ext uri="{FF2B5EF4-FFF2-40B4-BE49-F238E27FC236}">
                    <a16:creationId xmlns:a16="http://schemas.microsoft.com/office/drawing/2014/main" id="{1ECFADAC-C8DE-03BC-A78B-800391EB0512}"/>
                  </a:ext>
                </a:extLst>
              </p:cNvPr>
              <p:cNvPicPr>
                <a:picLocks noChangeAspect="1"/>
              </p:cNvPicPr>
              <p:nvPr/>
            </p:nvPicPr>
            <p:blipFill>
              <a:blip r:embed="rId4"/>
              <a:stretch>
                <a:fillRect/>
              </a:stretch>
            </p:blipFill>
            <p:spPr>
              <a:xfrm>
                <a:off x="1188720" y="1489199"/>
                <a:ext cx="11003280" cy="4378201"/>
              </a:xfrm>
              <a:prstGeom prst="rect">
                <a:avLst/>
              </a:prstGeom>
            </p:spPr>
          </p:pic>
          <p:sp>
            <p:nvSpPr>
              <p:cNvPr id="4" name="Rectangle 3">
                <a:extLst>
                  <a:ext uri="{FF2B5EF4-FFF2-40B4-BE49-F238E27FC236}">
                    <a16:creationId xmlns:a16="http://schemas.microsoft.com/office/drawing/2014/main" id="{22524197-BF64-276B-2795-6F024FAA8FA5}"/>
                  </a:ext>
                </a:extLst>
              </p:cNvPr>
              <p:cNvSpPr/>
              <p:nvPr/>
            </p:nvSpPr>
            <p:spPr>
              <a:xfrm>
                <a:off x="4476562" y="2565446"/>
                <a:ext cx="1846629" cy="178898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5" name="Picture 4">
                <a:extLst>
                  <a:ext uri="{FF2B5EF4-FFF2-40B4-BE49-F238E27FC236}">
                    <a16:creationId xmlns:a16="http://schemas.microsoft.com/office/drawing/2014/main" id="{6ACBE6BA-CFE8-0AAC-6EF5-545378DB7E6D}"/>
                  </a:ext>
                </a:extLst>
              </p:cNvPr>
              <p:cNvPicPr>
                <a:picLocks noChangeAspect="1"/>
              </p:cNvPicPr>
              <p:nvPr/>
            </p:nvPicPr>
            <p:blipFill>
              <a:blip r:embed="rId5"/>
              <a:stretch>
                <a:fillRect/>
              </a:stretch>
            </p:blipFill>
            <p:spPr>
              <a:xfrm>
                <a:off x="4476562" y="2697415"/>
                <a:ext cx="1814730" cy="1060013"/>
              </a:xfrm>
              <a:prstGeom prst="rect">
                <a:avLst/>
              </a:prstGeom>
            </p:spPr>
          </p:pic>
          <p:sp>
            <p:nvSpPr>
              <p:cNvPr id="6" name="TextBox 5">
                <a:extLst>
                  <a:ext uri="{FF2B5EF4-FFF2-40B4-BE49-F238E27FC236}">
                    <a16:creationId xmlns:a16="http://schemas.microsoft.com/office/drawing/2014/main" id="{10EE0573-BC0F-499E-96E8-67A600125EC0}"/>
                  </a:ext>
                </a:extLst>
              </p:cNvPr>
              <p:cNvSpPr txBox="1"/>
              <p:nvPr/>
            </p:nvSpPr>
            <p:spPr>
              <a:xfrm>
                <a:off x="5150396" y="3768923"/>
                <a:ext cx="806187" cy="380816"/>
              </a:xfrm>
              <a:prstGeom prst="rect">
                <a:avLst/>
              </a:prstGeom>
              <a:noFill/>
            </p:spPr>
            <p:txBody>
              <a:bodyPr wrap="square" rtlCol="0">
                <a:spAutoFit/>
              </a:bodyPr>
              <a:lstStyle/>
              <a:p>
                <a:r>
                  <a:rPr lang="en-US" sz="1400" dirty="0"/>
                  <a:t>GUI</a:t>
                </a:r>
                <a:endParaRPr lang="en-GB" dirty="0"/>
              </a:p>
            </p:txBody>
          </p:sp>
        </p:grpSp>
        <p:sp>
          <p:nvSpPr>
            <p:cNvPr id="8" name="TextBox 7">
              <a:extLst>
                <a:ext uri="{FF2B5EF4-FFF2-40B4-BE49-F238E27FC236}">
                  <a16:creationId xmlns:a16="http://schemas.microsoft.com/office/drawing/2014/main" id="{EA6FA6FB-19EF-D4FF-637F-6340EA9FF1EC}"/>
                </a:ext>
              </a:extLst>
            </p:cNvPr>
            <p:cNvSpPr txBox="1"/>
            <p:nvPr/>
          </p:nvSpPr>
          <p:spPr>
            <a:xfrm>
              <a:off x="611560" y="5978277"/>
              <a:ext cx="7622778" cy="253916"/>
            </a:xfrm>
            <a:prstGeom prst="rect">
              <a:avLst/>
            </a:prstGeom>
            <a:noFill/>
          </p:spPr>
          <p:txBody>
            <a:bodyPr wrap="square">
              <a:spAutoFit/>
            </a:bodyPr>
            <a:lstStyle/>
            <a:p>
              <a:pPr marL="457200" indent="-457200">
                <a:spcAft>
                  <a:spcPts val="800"/>
                </a:spcAft>
              </a:pPr>
              <a:r>
                <a:rPr lang="en-GB" sz="1050" dirty="0">
                  <a:solidFill>
                    <a:schemeClr val="tx2">
                      <a:lumMod val="65000"/>
                    </a:schemeClr>
                  </a:solidFill>
                  <a:effectLst/>
                  <a:latin typeface="Calibri" panose="020F0502020204030204" pitchFamily="34" charset="0"/>
                  <a:ea typeface="DengXian" panose="02010600030101010101" pitchFamily="2" charset="-122"/>
                </a:rPr>
                <a:t>[1] </a:t>
              </a:r>
              <a:r>
                <a:rPr lang="en-GB" sz="1050" dirty="0" err="1">
                  <a:solidFill>
                    <a:schemeClr val="tx2">
                      <a:lumMod val="65000"/>
                    </a:schemeClr>
                  </a:solidFill>
                  <a:effectLst/>
                  <a:latin typeface="Calibri" panose="020F0502020204030204" pitchFamily="34" charset="0"/>
                  <a:ea typeface="DengXian" panose="02010600030101010101" pitchFamily="2" charset="-122"/>
                </a:rPr>
                <a:t>Lalitharatne</a:t>
              </a:r>
              <a:r>
                <a:rPr lang="en-GB" sz="1050" dirty="0">
                  <a:solidFill>
                    <a:schemeClr val="tx2">
                      <a:lumMod val="65000"/>
                    </a:schemeClr>
                  </a:solidFill>
                  <a:effectLst/>
                  <a:latin typeface="Calibri" panose="020F0502020204030204" pitchFamily="34" charset="0"/>
                  <a:ea typeface="DengXian" panose="02010600030101010101" pitchFamily="2" charset="-122"/>
                </a:rPr>
                <a:t>, T.D., et al., </a:t>
              </a:r>
              <a:r>
                <a:rPr lang="en-GB" sz="1050" i="1" dirty="0">
                  <a:solidFill>
                    <a:schemeClr val="tx2">
                      <a:lumMod val="65000"/>
                    </a:schemeClr>
                  </a:solidFill>
                  <a:effectLst/>
                  <a:latin typeface="Calibri" panose="020F0502020204030204" pitchFamily="34" charset="0"/>
                  <a:ea typeface="DengXian" panose="02010600030101010101" pitchFamily="2" charset="-122"/>
                </a:rPr>
                <a:t>Face mediated human–robot interaction for remote medical examination.</a:t>
              </a:r>
              <a:r>
                <a:rPr lang="en-GB" sz="1050" dirty="0">
                  <a:solidFill>
                    <a:schemeClr val="tx2">
                      <a:lumMod val="65000"/>
                    </a:schemeClr>
                  </a:solidFill>
                  <a:effectLst/>
                  <a:latin typeface="Calibri" panose="020F0502020204030204" pitchFamily="34" charset="0"/>
                  <a:ea typeface="DengXian" panose="02010600030101010101" pitchFamily="2" charset="-122"/>
                </a:rPr>
                <a:t> Scientific Reports, 2022. </a:t>
              </a:r>
              <a:r>
                <a:rPr lang="en-GB" sz="1050" b="1" dirty="0">
                  <a:solidFill>
                    <a:schemeClr val="tx2">
                      <a:lumMod val="65000"/>
                    </a:schemeClr>
                  </a:solidFill>
                  <a:effectLst/>
                  <a:latin typeface="Calibri" panose="020F0502020204030204" pitchFamily="34" charset="0"/>
                  <a:ea typeface="DengXian" panose="02010600030101010101" pitchFamily="2" charset="-122"/>
                </a:rPr>
                <a:t>12</a:t>
              </a:r>
              <a:r>
                <a:rPr lang="en-GB" sz="1050" dirty="0">
                  <a:solidFill>
                    <a:schemeClr val="tx2">
                      <a:lumMod val="65000"/>
                    </a:schemeClr>
                  </a:solidFill>
                  <a:effectLst/>
                  <a:latin typeface="Calibri" panose="020F0502020204030204" pitchFamily="34" charset="0"/>
                  <a:ea typeface="DengXian" panose="02010600030101010101" pitchFamily="2" charset="-122"/>
                </a:rPr>
                <a:t>(1).</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4">
            <a:extLst>
              <a:ext uri="{FF2B5EF4-FFF2-40B4-BE49-F238E27FC236}">
                <a16:creationId xmlns:a16="http://schemas.microsoft.com/office/drawing/2014/main" id="{BB2DE326-59F2-4945-9535-0AF48B41A394}"/>
              </a:ext>
            </a:extLst>
          </p:cNvPr>
          <p:cNvSpPr>
            <a:spLocks noGrp="1" noChangeArrowheads="1"/>
          </p:cNvSpPr>
          <p:nvPr>
            <p:ph type="title"/>
          </p:nvPr>
        </p:nvSpPr>
        <p:spPr/>
        <p:txBody>
          <a:bodyPr/>
          <a:lstStyle/>
          <a:p>
            <a:pPr eaLnBrk="1" hangingPunct="1"/>
            <a:r>
              <a:rPr lang="en-GB" dirty="0"/>
              <a:t>Remote palpation: </a:t>
            </a:r>
            <a:r>
              <a:rPr lang="en-US" altLang="zh-CN" dirty="0"/>
              <a:t>past </a:t>
            </a:r>
            <a:r>
              <a:rPr lang="en-GB" dirty="0"/>
              <a:t> work</a:t>
            </a:r>
            <a:endParaRPr lang="en-US" altLang="en-US" dirty="0"/>
          </a:p>
        </p:txBody>
      </p:sp>
      <p:sp>
        <p:nvSpPr>
          <p:cNvPr id="2" name="TextBox 1">
            <a:extLst>
              <a:ext uri="{FF2B5EF4-FFF2-40B4-BE49-F238E27FC236}">
                <a16:creationId xmlns:a16="http://schemas.microsoft.com/office/drawing/2014/main" id="{8CA1627B-09A9-67D4-D50A-89CC5B853D22}"/>
              </a:ext>
            </a:extLst>
          </p:cNvPr>
          <p:cNvSpPr txBox="1"/>
          <p:nvPr/>
        </p:nvSpPr>
        <p:spPr>
          <a:xfrm>
            <a:off x="2915816" y="1772816"/>
            <a:ext cx="4104456" cy="923330"/>
          </a:xfrm>
          <a:prstGeom prst="rect">
            <a:avLst/>
          </a:prstGeom>
          <a:noFill/>
        </p:spPr>
        <p:txBody>
          <a:bodyPr wrap="square" rtlCol="0">
            <a:spAutoFit/>
          </a:bodyPr>
          <a:lstStyle/>
          <a:p>
            <a:pPr marL="285750" indent="-285750">
              <a:buFont typeface="Arial" panose="020B0604020202020204" pitchFamily="34" charset="0"/>
              <a:buChar char="•"/>
            </a:pPr>
            <a:r>
              <a:rPr lang="en-GB" dirty="0"/>
              <a:t>Palpation along linear path only</a:t>
            </a:r>
          </a:p>
          <a:p>
            <a:pPr marL="285750" indent="-285750">
              <a:buFont typeface="Arial" panose="020B0604020202020204" pitchFamily="34" charset="0"/>
              <a:buChar char="•"/>
            </a:pPr>
            <a:r>
              <a:rPr lang="en-GB" dirty="0"/>
              <a:t>Returns pressure map</a:t>
            </a:r>
          </a:p>
          <a:p>
            <a:pPr marL="285750" indent="-285750">
              <a:buFont typeface="Arial" panose="020B0604020202020204" pitchFamily="34" charset="0"/>
              <a:buChar char="•"/>
            </a:pPr>
            <a:r>
              <a:rPr lang="en-GB" dirty="0"/>
              <a:t>Potential damage to tissue</a:t>
            </a:r>
          </a:p>
        </p:txBody>
      </p:sp>
      <p:sp>
        <p:nvSpPr>
          <p:cNvPr id="3" name="TextBox 2">
            <a:extLst>
              <a:ext uri="{FF2B5EF4-FFF2-40B4-BE49-F238E27FC236}">
                <a16:creationId xmlns:a16="http://schemas.microsoft.com/office/drawing/2014/main" id="{2673C07F-8465-EBBD-393C-095A468054C3}"/>
              </a:ext>
            </a:extLst>
          </p:cNvPr>
          <p:cNvSpPr txBox="1"/>
          <p:nvPr/>
        </p:nvSpPr>
        <p:spPr>
          <a:xfrm>
            <a:off x="2915816" y="3210806"/>
            <a:ext cx="4104456" cy="646331"/>
          </a:xfrm>
          <a:prstGeom prst="rect">
            <a:avLst/>
          </a:prstGeom>
          <a:noFill/>
        </p:spPr>
        <p:txBody>
          <a:bodyPr wrap="square" rtlCol="0">
            <a:spAutoFit/>
          </a:bodyPr>
          <a:lstStyle/>
          <a:p>
            <a:pPr marL="285750" indent="-285750">
              <a:buFont typeface="Arial" panose="020B0604020202020204" pitchFamily="34" charset="0"/>
              <a:buChar char="•"/>
            </a:pPr>
            <a:r>
              <a:rPr lang="en-GB" dirty="0"/>
              <a:t>Freedom of palpation point</a:t>
            </a:r>
          </a:p>
          <a:p>
            <a:pPr marL="285750" indent="-285750">
              <a:buFont typeface="Arial" panose="020B0604020202020204" pitchFamily="34" charset="0"/>
              <a:buChar char="•"/>
            </a:pPr>
            <a:r>
              <a:rPr lang="en-GB" dirty="0"/>
              <a:t>Point wise result only</a:t>
            </a:r>
          </a:p>
        </p:txBody>
      </p:sp>
      <p:sp>
        <p:nvSpPr>
          <p:cNvPr id="6" name="TextBox 5">
            <a:extLst>
              <a:ext uri="{FF2B5EF4-FFF2-40B4-BE49-F238E27FC236}">
                <a16:creationId xmlns:a16="http://schemas.microsoft.com/office/drawing/2014/main" id="{72C7DE6A-EFE7-EBA4-DA2C-0BE539F0ADDD}"/>
              </a:ext>
            </a:extLst>
          </p:cNvPr>
          <p:cNvSpPr txBox="1"/>
          <p:nvPr/>
        </p:nvSpPr>
        <p:spPr>
          <a:xfrm>
            <a:off x="2933818" y="4578844"/>
            <a:ext cx="4104456" cy="646331"/>
          </a:xfrm>
          <a:prstGeom prst="rect">
            <a:avLst/>
          </a:prstGeom>
          <a:noFill/>
        </p:spPr>
        <p:txBody>
          <a:bodyPr wrap="square" rtlCol="0">
            <a:spAutoFit/>
          </a:bodyPr>
          <a:lstStyle/>
          <a:p>
            <a:pPr marL="285750" indent="-285750">
              <a:buFont typeface="Arial" panose="020B0604020202020204" pitchFamily="34" charset="0"/>
              <a:buChar char="•"/>
            </a:pPr>
            <a:r>
              <a:rPr lang="en-GB" dirty="0"/>
              <a:t>Freedom of palpation point</a:t>
            </a:r>
          </a:p>
          <a:p>
            <a:pPr marL="285750" indent="-285750">
              <a:buFont typeface="Arial" panose="020B0604020202020204" pitchFamily="34" charset="0"/>
              <a:buChar char="•"/>
            </a:pPr>
            <a:r>
              <a:rPr lang="en-GB" dirty="0"/>
              <a:t>Return pressure map</a:t>
            </a:r>
          </a:p>
        </p:txBody>
      </p:sp>
      <p:pic>
        <p:nvPicPr>
          <p:cNvPr id="2050" name="Picture 2" descr="Remote palpation to localize tumors in robot-assisted minimally invasive  approach | Semantic Scholar">
            <a:extLst>
              <a:ext uri="{FF2B5EF4-FFF2-40B4-BE49-F238E27FC236}">
                <a16:creationId xmlns:a16="http://schemas.microsoft.com/office/drawing/2014/main" id="{9A3E21D3-7EC8-4C8B-03DD-B40D4EEDA87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2459"/>
          <a:stretch/>
        </p:blipFill>
        <p:spPr bwMode="auto">
          <a:xfrm>
            <a:off x="1977110" y="1520620"/>
            <a:ext cx="5616624" cy="429854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picture containing text, indoor, different, automaton&#10;&#10;Description automatically generated">
            <a:extLst>
              <a:ext uri="{FF2B5EF4-FFF2-40B4-BE49-F238E27FC236}">
                <a16:creationId xmlns:a16="http://schemas.microsoft.com/office/drawing/2014/main" id="{DECAFC18-D4D6-6B85-4DBD-ACE7FF5D315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66104" y="2717982"/>
            <a:ext cx="5238636" cy="2507193"/>
          </a:xfrm>
          <a:prstGeom prst="rect">
            <a:avLst/>
          </a:prstGeom>
        </p:spPr>
      </p:pic>
      <p:pic>
        <p:nvPicPr>
          <p:cNvPr id="4" name="Picture 3">
            <a:extLst>
              <a:ext uri="{FF2B5EF4-FFF2-40B4-BE49-F238E27FC236}">
                <a16:creationId xmlns:a16="http://schemas.microsoft.com/office/drawing/2014/main" id="{16F97C4E-3C73-865A-4562-9EEE9DE1482D}"/>
              </a:ext>
            </a:extLst>
          </p:cNvPr>
          <p:cNvPicPr>
            <a:picLocks noChangeAspect="1"/>
          </p:cNvPicPr>
          <p:nvPr/>
        </p:nvPicPr>
        <p:blipFill rotWithShape="1">
          <a:blip r:embed="rId5"/>
          <a:srcRect l="27127" t="6066" r="5905" b="3186"/>
          <a:stretch/>
        </p:blipFill>
        <p:spPr>
          <a:xfrm>
            <a:off x="2447764" y="1340920"/>
            <a:ext cx="4248472" cy="4657943"/>
          </a:xfrm>
          <a:prstGeom prst="rect">
            <a:avLst/>
          </a:prstGeom>
        </p:spPr>
      </p:pic>
      <p:sp>
        <p:nvSpPr>
          <p:cNvPr id="8" name="TextBox 7">
            <a:extLst>
              <a:ext uri="{FF2B5EF4-FFF2-40B4-BE49-F238E27FC236}">
                <a16:creationId xmlns:a16="http://schemas.microsoft.com/office/drawing/2014/main" id="{2B2B9D19-6C48-A6C1-3649-350657E90745}"/>
              </a:ext>
            </a:extLst>
          </p:cNvPr>
          <p:cNvSpPr txBox="1"/>
          <p:nvPr/>
        </p:nvSpPr>
        <p:spPr>
          <a:xfrm>
            <a:off x="7203190" y="3933056"/>
            <a:ext cx="1986355" cy="2446824"/>
          </a:xfrm>
          <a:prstGeom prst="rect">
            <a:avLst/>
          </a:prstGeom>
          <a:noFill/>
        </p:spPr>
        <p:txBody>
          <a:bodyPr wrap="square">
            <a:spAutoFit/>
          </a:bodyPr>
          <a:lstStyle/>
          <a:p>
            <a:r>
              <a:rPr lang="en-GB" sz="900" i="1" dirty="0">
                <a:solidFill>
                  <a:schemeClr val="tx2">
                    <a:lumMod val="65000"/>
                  </a:schemeClr>
                </a:solidFill>
                <a:latin typeface="Calibri" panose="020F0502020204030204" pitchFamily="34" charset="0"/>
                <a:ea typeface="DengXian" panose="02010600030101010101" pitchFamily="2" charset="-122"/>
              </a:rPr>
              <a:t>[2] </a:t>
            </a:r>
            <a:r>
              <a:rPr lang="en-GB" sz="900" i="1" dirty="0" err="1">
                <a:solidFill>
                  <a:schemeClr val="tx2">
                    <a:lumMod val="65000"/>
                  </a:schemeClr>
                </a:solidFill>
                <a:latin typeface="Calibri" panose="020F0502020204030204" pitchFamily="34" charset="0"/>
                <a:ea typeface="DengXian" panose="02010600030101010101" pitchFamily="2" charset="-122"/>
              </a:rPr>
              <a:t>Talasaz</a:t>
            </a:r>
            <a:r>
              <a:rPr lang="en-GB" sz="900" i="1" dirty="0">
                <a:solidFill>
                  <a:schemeClr val="tx2">
                    <a:lumMod val="65000"/>
                  </a:schemeClr>
                </a:solidFill>
                <a:latin typeface="Calibri" panose="020F0502020204030204" pitchFamily="34" charset="0"/>
                <a:ea typeface="DengXian" panose="02010600030101010101" pitchFamily="2" charset="-122"/>
              </a:rPr>
              <a:t>, A. and R.V. Patel. Remote palpation to localize </a:t>
            </a:r>
            <a:r>
              <a:rPr lang="en-GB" sz="900" i="1" dirty="0" err="1">
                <a:solidFill>
                  <a:schemeClr val="tx2">
                    <a:lumMod val="65000"/>
                  </a:schemeClr>
                </a:solidFill>
                <a:latin typeface="Calibri" panose="020F0502020204030204" pitchFamily="34" charset="0"/>
                <a:ea typeface="DengXian" panose="02010600030101010101" pitchFamily="2" charset="-122"/>
              </a:rPr>
              <a:t>tumors</a:t>
            </a:r>
            <a:r>
              <a:rPr lang="en-GB" sz="900" i="1" dirty="0">
                <a:solidFill>
                  <a:schemeClr val="tx2">
                    <a:lumMod val="65000"/>
                  </a:schemeClr>
                </a:solidFill>
                <a:latin typeface="Calibri" panose="020F0502020204030204" pitchFamily="34" charset="0"/>
                <a:ea typeface="DengXian" panose="02010600030101010101" pitchFamily="2" charset="-122"/>
              </a:rPr>
              <a:t> in robot-assisted minimally invasive approach. in 2012 IEEE International Conference on Robotics and Automation. 2012. IEEE.</a:t>
            </a:r>
          </a:p>
          <a:p>
            <a:r>
              <a:rPr lang="en-GB" sz="900" i="1" dirty="0">
                <a:solidFill>
                  <a:schemeClr val="tx2">
                    <a:lumMod val="65000"/>
                  </a:schemeClr>
                </a:solidFill>
                <a:latin typeface="Calibri" panose="020F0502020204030204" pitchFamily="34" charset="0"/>
                <a:ea typeface="DengXian" panose="02010600030101010101" pitchFamily="2" charset="-122"/>
              </a:rPr>
              <a:t>[3] Konstantinova, J., et al. Evaluating manual palpation trajectory patterns in tele-manipulation for soft tissue examination. in 2013 IEEE International Conference on Systems, Man, and Cybernetics. 2013. IEEE.</a:t>
            </a:r>
          </a:p>
          <a:p>
            <a:r>
              <a:rPr lang="en-GB" sz="900" i="1" dirty="0">
                <a:solidFill>
                  <a:schemeClr val="tx2">
                    <a:lumMod val="65000"/>
                  </a:schemeClr>
                </a:solidFill>
                <a:latin typeface="Calibri" panose="020F0502020204030204" pitchFamily="34" charset="0"/>
                <a:ea typeface="DengXian" panose="02010600030101010101" pitchFamily="2" charset="-122"/>
              </a:rPr>
              <a:t>[4]</a:t>
            </a:r>
            <a:r>
              <a:rPr lang="en-GB" sz="900" dirty="0">
                <a:solidFill>
                  <a:schemeClr val="tx2">
                    <a:lumMod val="65000"/>
                  </a:schemeClr>
                </a:solidFill>
                <a:effectLst/>
                <a:latin typeface="Calibri" panose="020F0502020204030204" pitchFamily="34" charset="0"/>
                <a:ea typeface="DengXian" panose="02010600030101010101" pitchFamily="2" charset="-122"/>
              </a:rPr>
              <a:t> </a:t>
            </a:r>
            <a:r>
              <a:rPr lang="en-GB" sz="900" dirty="0" err="1">
                <a:solidFill>
                  <a:schemeClr val="tx2">
                    <a:lumMod val="65000"/>
                  </a:schemeClr>
                </a:solidFill>
                <a:effectLst/>
                <a:latin typeface="Calibri" panose="020F0502020204030204" pitchFamily="34" charset="0"/>
                <a:ea typeface="DengXian" panose="02010600030101010101" pitchFamily="2" charset="-122"/>
              </a:rPr>
              <a:t>Lalitharatne</a:t>
            </a:r>
            <a:r>
              <a:rPr lang="en-GB" sz="900" dirty="0">
                <a:solidFill>
                  <a:schemeClr val="tx2">
                    <a:lumMod val="65000"/>
                  </a:schemeClr>
                </a:solidFill>
                <a:effectLst/>
                <a:latin typeface="Calibri" panose="020F0502020204030204" pitchFamily="34" charset="0"/>
                <a:ea typeface="DengXian" panose="02010600030101010101" pitchFamily="2" charset="-122"/>
              </a:rPr>
              <a:t>, T.D., et al., </a:t>
            </a:r>
            <a:r>
              <a:rPr lang="en-GB" sz="900" i="1" dirty="0">
                <a:solidFill>
                  <a:schemeClr val="tx2">
                    <a:lumMod val="65000"/>
                  </a:schemeClr>
                </a:solidFill>
                <a:effectLst/>
                <a:latin typeface="Calibri" panose="020F0502020204030204" pitchFamily="34" charset="0"/>
                <a:ea typeface="DengXian" panose="02010600030101010101" pitchFamily="2" charset="-122"/>
              </a:rPr>
              <a:t>Face mediated human–robot interaction for remote medical examination.</a:t>
            </a:r>
            <a:r>
              <a:rPr lang="en-GB" sz="900" dirty="0">
                <a:solidFill>
                  <a:schemeClr val="tx2">
                    <a:lumMod val="65000"/>
                  </a:schemeClr>
                </a:solidFill>
                <a:effectLst/>
                <a:latin typeface="Calibri" panose="020F0502020204030204" pitchFamily="34" charset="0"/>
                <a:ea typeface="DengXian" panose="02010600030101010101" pitchFamily="2" charset="-122"/>
              </a:rPr>
              <a:t> Scientific Reports, 2022. </a:t>
            </a:r>
            <a:r>
              <a:rPr lang="en-GB" sz="900" b="1" dirty="0">
                <a:solidFill>
                  <a:schemeClr val="tx2">
                    <a:lumMod val="65000"/>
                  </a:schemeClr>
                </a:solidFill>
                <a:effectLst/>
                <a:latin typeface="Calibri" panose="020F0502020204030204" pitchFamily="34" charset="0"/>
                <a:ea typeface="DengXian" panose="02010600030101010101" pitchFamily="2" charset="-122"/>
              </a:rPr>
              <a:t>12</a:t>
            </a:r>
            <a:r>
              <a:rPr lang="en-GB" sz="900" dirty="0">
                <a:solidFill>
                  <a:schemeClr val="tx2">
                    <a:lumMod val="65000"/>
                  </a:schemeClr>
                </a:solidFill>
                <a:effectLst/>
                <a:latin typeface="Calibri" panose="020F0502020204030204" pitchFamily="34" charset="0"/>
                <a:ea typeface="DengXian" panose="02010600030101010101" pitchFamily="2" charset="-122"/>
              </a:rPr>
              <a:t>(1).</a:t>
            </a:r>
          </a:p>
          <a:p>
            <a:endParaRPr lang="en-GB" sz="900" i="1" dirty="0">
              <a:solidFill>
                <a:schemeClr val="tx2">
                  <a:lumMod val="65000"/>
                </a:schemeClr>
              </a:solidFill>
              <a:latin typeface="Calibri" panose="020F0502020204030204" pitchFamily="34" charset="0"/>
              <a:ea typeface="DengXian" panose="02010600030101010101" pitchFamily="2" charset="-122"/>
            </a:endParaRPr>
          </a:p>
        </p:txBody>
      </p:sp>
    </p:spTree>
    <p:extLst>
      <p:ext uri="{BB962C8B-B14F-4D97-AF65-F5344CB8AC3E}">
        <p14:creationId xmlns:p14="http://schemas.microsoft.com/office/powerpoint/2010/main" val="266512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6" presetClass="emph" presetSubtype="0" fill="hold" nodeType="clickEffect">
                                  <p:stCondLst>
                                    <p:cond delay="0"/>
                                  </p:stCondLst>
                                  <p:childTnLst>
                                    <p:animScale>
                                      <p:cBhvr>
                                        <p:cTn id="10" dur="500" fill="hold"/>
                                        <p:tgtEl>
                                          <p:spTgt spid="2050"/>
                                        </p:tgtEl>
                                      </p:cBhvr>
                                      <p:by x="30000" y="30000"/>
                                    </p:animScale>
                                  </p:childTnLst>
                                </p:cTn>
                              </p:par>
                              <p:par>
                                <p:cTn id="11" presetID="42" presetClass="path" presetSubtype="0" accel="50000" decel="50000" fill="hold" nodeType="withEffect">
                                  <p:stCondLst>
                                    <p:cond delay="0"/>
                                  </p:stCondLst>
                                  <p:childTnLst>
                                    <p:animMotion origin="layout" path="M -3.88889E-6 4.81481E-6 L -0.3618 -0.23982 " pathEditMode="relative" rAng="0" ptsTypes="AA">
                                      <p:cBhvr>
                                        <p:cTn id="12" dur="500" fill="hold"/>
                                        <p:tgtEl>
                                          <p:spTgt spid="2050"/>
                                        </p:tgtEl>
                                        <p:attrNameLst>
                                          <p:attrName>ppt_x</p:attrName>
                                          <p:attrName>ppt_y</p:attrName>
                                        </p:attrNameLst>
                                      </p:cBhvr>
                                      <p:rCtr x="-18090" y="-11991"/>
                                    </p:animMotion>
                                  </p:childTnLst>
                                </p:cTn>
                              </p:par>
                              <p:par>
                                <p:cTn id="13" presetID="1" presetClass="entr" presetSubtype="0" fill="hold" grpId="0" nodeType="with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6" presetClass="emph" presetSubtype="0" fill="hold" nodeType="clickEffect">
                                  <p:stCondLst>
                                    <p:cond delay="0"/>
                                  </p:stCondLst>
                                  <p:childTnLst>
                                    <p:animScale>
                                      <p:cBhvr>
                                        <p:cTn id="22" dur="500" fill="hold"/>
                                        <p:tgtEl>
                                          <p:spTgt spid="5"/>
                                        </p:tgtEl>
                                      </p:cBhvr>
                                      <p:by x="45000" y="45000"/>
                                    </p:animScale>
                                  </p:childTnLst>
                                </p:cTn>
                              </p:par>
                              <p:par>
                                <p:cTn id="23" presetID="42" presetClass="path" presetSubtype="0" accel="50000" decel="50000" fill="hold" nodeType="withEffect">
                                  <p:stCondLst>
                                    <p:cond delay="0"/>
                                  </p:stCondLst>
                                  <p:childTnLst>
                                    <p:animMotion origin="layout" path="M -3.88889E-6 4.81481E-6 L -0.3618 -0.06181 " pathEditMode="relative" rAng="0" ptsTypes="AA">
                                      <p:cBhvr>
                                        <p:cTn id="24" dur="500" fill="hold"/>
                                        <p:tgtEl>
                                          <p:spTgt spid="5"/>
                                        </p:tgtEl>
                                        <p:attrNameLst>
                                          <p:attrName>ppt_x</p:attrName>
                                          <p:attrName>ppt_y</p:attrName>
                                        </p:attrNameLst>
                                      </p:cBhvr>
                                      <p:rCtr x="-18090" y="-3102"/>
                                    </p:animMotion>
                                  </p:childTnLst>
                                </p:cTn>
                              </p:par>
                              <p:par>
                                <p:cTn id="25" presetID="1" presetClass="entr" presetSubtype="0" fill="hold" grpId="0" nodeType="with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6" presetClass="emph" presetSubtype="0" fill="hold" nodeType="clickEffect">
                                  <p:stCondLst>
                                    <p:cond delay="0"/>
                                  </p:stCondLst>
                                  <p:childTnLst>
                                    <p:animScale>
                                      <p:cBhvr>
                                        <p:cTn id="34" dur="500" fill="hold"/>
                                        <p:tgtEl>
                                          <p:spTgt spid="4"/>
                                        </p:tgtEl>
                                      </p:cBhvr>
                                      <p:by x="45000" y="45000"/>
                                    </p:animScale>
                                  </p:childTnLst>
                                </p:cTn>
                              </p:par>
                              <p:par>
                                <p:cTn id="35" presetID="42" presetClass="path" presetSubtype="0" accel="50000" decel="50000" fill="hold" nodeType="withEffect">
                                  <p:stCondLst>
                                    <p:cond delay="0"/>
                                  </p:stCondLst>
                                  <p:childTnLst>
                                    <p:animMotion origin="layout" path="M 0 4.81481E-6 L -0.33038 0.21689 " pathEditMode="relative" rAng="0" ptsTypes="AA">
                                      <p:cBhvr>
                                        <p:cTn id="36" dur="500" fill="hold"/>
                                        <p:tgtEl>
                                          <p:spTgt spid="4"/>
                                        </p:tgtEl>
                                        <p:attrNameLst>
                                          <p:attrName>ppt_x</p:attrName>
                                          <p:attrName>ppt_y</p:attrName>
                                        </p:attrNameLst>
                                      </p:cBhvr>
                                      <p:rCtr x="-16528" y="10833"/>
                                    </p:animMotion>
                                  </p:childTnLst>
                                </p:cTn>
                              </p:par>
                              <p:par>
                                <p:cTn id="37" presetID="1" presetClass="entr" presetSubtype="0" fill="hold" grpId="0" nodeType="withEffect">
                                  <p:stCondLst>
                                    <p:cond delay="0"/>
                                  </p:stCondLst>
                                  <p:childTnLst>
                                    <p:set>
                                      <p:cBhvr>
                                        <p:cTn id="38" dur="1" fill="hold">
                                          <p:stCondLst>
                                            <p:cond delay="0"/>
                                          </p:stCondLst>
                                        </p:cTn>
                                        <p:tgtEl>
                                          <p:spTgt spid="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6" grpId="0"/>
      <p:bldP spid="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FF402-E96F-A554-091C-CF8C975F1257}"/>
              </a:ext>
            </a:extLst>
          </p:cNvPr>
          <p:cNvSpPr>
            <a:spLocks noGrp="1"/>
          </p:cNvSpPr>
          <p:nvPr>
            <p:ph type="title"/>
          </p:nvPr>
        </p:nvSpPr>
        <p:spPr/>
        <p:txBody>
          <a:bodyPr/>
          <a:lstStyle/>
          <a:p>
            <a:r>
              <a:rPr lang="en-GB" dirty="0"/>
              <a:t>Shared control</a:t>
            </a:r>
          </a:p>
        </p:txBody>
      </p:sp>
      <p:sp>
        <p:nvSpPr>
          <p:cNvPr id="8" name="TextBox 7">
            <a:extLst>
              <a:ext uri="{FF2B5EF4-FFF2-40B4-BE49-F238E27FC236}">
                <a16:creationId xmlns:a16="http://schemas.microsoft.com/office/drawing/2014/main" id="{62397480-0057-3889-E7CC-71D2D8846C43}"/>
              </a:ext>
            </a:extLst>
          </p:cNvPr>
          <p:cNvSpPr txBox="1"/>
          <p:nvPr/>
        </p:nvSpPr>
        <p:spPr>
          <a:xfrm>
            <a:off x="3995936" y="1916832"/>
            <a:ext cx="4320480" cy="3847207"/>
          </a:xfrm>
          <a:prstGeom prst="rect">
            <a:avLst/>
          </a:prstGeom>
          <a:noFill/>
        </p:spPr>
        <p:txBody>
          <a:bodyPr wrap="square" rtlCol="0">
            <a:spAutoFit/>
          </a:bodyPr>
          <a:lstStyle/>
          <a:p>
            <a:r>
              <a:rPr lang="en-GB" sz="2000" dirty="0"/>
              <a:t>Problem: </a:t>
            </a:r>
          </a:p>
          <a:p>
            <a:pPr marL="342900" indent="-342900">
              <a:buFont typeface="Arial" panose="020B0604020202020204" pitchFamily="34" charset="0"/>
              <a:buChar char="•"/>
            </a:pPr>
            <a:r>
              <a:rPr lang="en-GB" dirty="0"/>
              <a:t>Capable of dextrous task but difficult to control</a:t>
            </a:r>
            <a:endParaRPr lang="en-GB" sz="2000" dirty="0"/>
          </a:p>
          <a:p>
            <a:endParaRPr lang="en-GB" sz="2000" dirty="0"/>
          </a:p>
          <a:p>
            <a:r>
              <a:rPr lang="en-GB" sz="2000" dirty="0"/>
              <a:t>Solution: Shared Control</a:t>
            </a:r>
          </a:p>
          <a:p>
            <a:pPr marL="285750" indent="-285750">
              <a:buFont typeface="Arial" panose="020B0604020202020204" pitchFamily="34" charset="0"/>
              <a:buChar char="•"/>
            </a:pPr>
            <a:r>
              <a:rPr lang="en-GB" dirty="0"/>
              <a:t>Let the robot perform what the doctor </a:t>
            </a:r>
            <a:r>
              <a:rPr lang="en-GB" i="1" dirty="0"/>
              <a:t>WANT</a:t>
            </a:r>
            <a:r>
              <a:rPr lang="en-GB" dirty="0"/>
              <a:t> to perform</a:t>
            </a:r>
          </a:p>
          <a:p>
            <a:pPr marL="285750" indent="-285750">
              <a:buFont typeface="Arial" panose="020B0604020202020204" pitchFamily="34" charset="0"/>
              <a:buChar char="•"/>
            </a:pPr>
            <a:endParaRPr lang="en-GB" dirty="0"/>
          </a:p>
          <a:p>
            <a:r>
              <a:rPr lang="en-GB" sz="2000" dirty="0"/>
              <a:t>Target</a:t>
            </a:r>
            <a:r>
              <a:rPr lang="en-GB" dirty="0"/>
              <a:t>: </a:t>
            </a:r>
          </a:p>
          <a:p>
            <a:pPr marL="285750" indent="-285750">
              <a:buFont typeface="Arial" panose="020B0604020202020204" pitchFamily="34" charset="0"/>
              <a:buChar char="•"/>
            </a:pPr>
            <a:r>
              <a:rPr lang="en-GB" dirty="0"/>
              <a:t>Enable user to perform complex palpation task with current system</a:t>
            </a:r>
            <a:endParaRPr lang="en-GB" sz="1800"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p:txBody>
      </p:sp>
      <p:pic>
        <p:nvPicPr>
          <p:cNvPr id="11" name="robotic arm">
            <a:hlinkClick r:id="" action="ppaction://media"/>
            <a:extLst>
              <a:ext uri="{FF2B5EF4-FFF2-40B4-BE49-F238E27FC236}">
                <a16:creationId xmlns:a16="http://schemas.microsoft.com/office/drawing/2014/main" id="{D13A10CB-8C01-E99F-A15C-41AB22B1E62F}"/>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t="8643" b="12133"/>
          <a:stretch/>
        </p:blipFill>
        <p:spPr>
          <a:xfrm>
            <a:off x="467544" y="1484784"/>
            <a:ext cx="3179713" cy="4491867"/>
          </a:xfrm>
          <a:prstGeom prst="rect">
            <a:avLst/>
          </a:prstGeom>
        </p:spPr>
      </p:pic>
    </p:spTree>
    <p:extLst>
      <p:ext uri="{BB962C8B-B14F-4D97-AF65-F5344CB8AC3E}">
        <p14:creationId xmlns:p14="http://schemas.microsoft.com/office/powerpoint/2010/main" val="2184186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9100"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hold" display="0">
                  <p:stCondLst>
                    <p:cond delay="indefinite"/>
                  </p:stCondLst>
                </p:cTn>
                <p:tgtEl>
                  <p:spTgt spid="11"/>
                </p:tgtEl>
              </p:cMediaNode>
            </p:video>
            <p:seq concurrent="1" nextAc="seek">
              <p:cTn id="8" restart="whenNotActive" fill="hold" evtFilter="cancelBubble" nodeType="interactiveSeq">
                <p:stCondLst>
                  <p:cond evt="onClick" delay="0">
                    <p:tgtEl>
                      <p:spTgt spid="11"/>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1"/>
                                        </p:tgtEl>
                                      </p:cBhvr>
                                    </p:cmd>
                                  </p:childTnLst>
                                </p:cTn>
                              </p:par>
                            </p:childTnLst>
                          </p:cTn>
                        </p:par>
                      </p:childTnLst>
                    </p:cTn>
                  </p:par>
                </p:childTnLst>
              </p:cTn>
              <p:nextCondLst>
                <p:cond evt="onClick" delay="0">
                  <p:tgtEl>
                    <p:spTgt spid="11"/>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BC904D-FED0-7EDC-74FD-949217B05529}"/>
              </a:ext>
            </a:extLst>
          </p:cNvPr>
          <p:cNvSpPr>
            <a:spLocks noGrp="1"/>
          </p:cNvSpPr>
          <p:nvPr>
            <p:ph type="title"/>
          </p:nvPr>
        </p:nvSpPr>
        <p:spPr/>
        <p:txBody>
          <a:bodyPr/>
          <a:lstStyle/>
          <a:p>
            <a:r>
              <a:rPr lang="en-GB" dirty="0"/>
              <a:t>Shared control system paradigm </a:t>
            </a:r>
          </a:p>
        </p:txBody>
      </p:sp>
      <p:pic>
        <p:nvPicPr>
          <p:cNvPr id="1030" name="Picture 6">
            <a:extLst>
              <a:ext uri="{FF2B5EF4-FFF2-40B4-BE49-F238E27FC236}">
                <a16:creationId xmlns:a16="http://schemas.microsoft.com/office/drawing/2014/main" id="{7DE4A9AD-6C64-B579-7F07-15CEF374418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475" t="9500" r="5900" b="5979"/>
          <a:stretch/>
        </p:blipFill>
        <p:spPr bwMode="auto">
          <a:xfrm>
            <a:off x="225697" y="1772816"/>
            <a:ext cx="8692606" cy="37931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06979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BC904D-FED0-7EDC-74FD-949217B05529}"/>
              </a:ext>
            </a:extLst>
          </p:cNvPr>
          <p:cNvSpPr>
            <a:spLocks noGrp="1"/>
          </p:cNvSpPr>
          <p:nvPr>
            <p:ph type="title"/>
          </p:nvPr>
        </p:nvSpPr>
        <p:spPr/>
        <p:txBody>
          <a:bodyPr/>
          <a:lstStyle/>
          <a:p>
            <a:r>
              <a:rPr lang="en-GB"/>
              <a:t>Shared control system paradigm </a:t>
            </a:r>
            <a:endParaRPr lang="en-GB" dirty="0"/>
          </a:p>
        </p:txBody>
      </p:sp>
      <p:pic>
        <p:nvPicPr>
          <p:cNvPr id="1026" name="Picture 2">
            <a:extLst>
              <a:ext uri="{FF2B5EF4-FFF2-40B4-BE49-F238E27FC236}">
                <a16:creationId xmlns:a16="http://schemas.microsoft.com/office/drawing/2014/main" id="{21BCF452-83FD-6D0B-7B17-CB3856D433C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1111" y="1340768"/>
            <a:ext cx="8701778" cy="352839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a:extLst>
              <a:ext uri="{FF2B5EF4-FFF2-40B4-BE49-F238E27FC236}">
                <a16:creationId xmlns:a16="http://schemas.microsoft.com/office/drawing/2014/main" id="{E2D90828-85A2-DC3C-B490-D75F1D0047F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475" t="9500" r="5900" b="5979"/>
          <a:stretch/>
        </p:blipFill>
        <p:spPr bwMode="auto">
          <a:xfrm>
            <a:off x="4860032" y="4988632"/>
            <a:ext cx="4283968" cy="1869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44430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BC904D-FED0-7EDC-74FD-949217B05529}"/>
              </a:ext>
            </a:extLst>
          </p:cNvPr>
          <p:cNvSpPr>
            <a:spLocks noGrp="1"/>
          </p:cNvSpPr>
          <p:nvPr>
            <p:ph type="title"/>
          </p:nvPr>
        </p:nvSpPr>
        <p:spPr/>
        <p:txBody>
          <a:bodyPr/>
          <a:lstStyle/>
          <a:p>
            <a:r>
              <a:rPr lang="en-GB"/>
              <a:t>Shared control system paradigm </a:t>
            </a:r>
            <a:endParaRPr lang="en-GB" dirty="0"/>
          </a:p>
        </p:txBody>
      </p:sp>
      <p:sp>
        <p:nvSpPr>
          <p:cNvPr id="4" name="TextBox 3">
            <a:extLst>
              <a:ext uri="{FF2B5EF4-FFF2-40B4-BE49-F238E27FC236}">
                <a16:creationId xmlns:a16="http://schemas.microsoft.com/office/drawing/2014/main" id="{7065D5F2-80D9-FDB9-C097-7BF99E316D78}"/>
              </a:ext>
            </a:extLst>
          </p:cNvPr>
          <p:cNvSpPr txBox="1"/>
          <p:nvPr/>
        </p:nvSpPr>
        <p:spPr>
          <a:xfrm>
            <a:off x="827584" y="5373216"/>
            <a:ext cx="1008112" cy="369332"/>
          </a:xfrm>
          <a:prstGeom prst="rect">
            <a:avLst/>
          </a:prstGeom>
          <a:noFill/>
        </p:spPr>
        <p:txBody>
          <a:bodyPr wrap="square" rtlCol="0">
            <a:spAutoFit/>
          </a:bodyPr>
          <a:lstStyle/>
          <a:p>
            <a:r>
              <a:rPr lang="en-GB" dirty="0">
                <a:solidFill>
                  <a:sysClr val="windowText" lastClr="000000"/>
                </a:solidFill>
              </a:rPr>
              <a:t>“+X”</a:t>
            </a:r>
          </a:p>
        </p:txBody>
      </p:sp>
      <p:cxnSp>
        <p:nvCxnSpPr>
          <p:cNvPr id="6" name="Straight Arrow Connector 5">
            <a:extLst>
              <a:ext uri="{FF2B5EF4-FFF2-40B4-BE49-F238E27FC236}">
                <a16:creationId xmlns:a16="http://schemas.microsoft.com/office/drawing/2014/main" id="{3E84FE8D-3C02-77F0-667B-BABDBA06D392}"/>
              </a:ext>
            </a:extLst>
          </p:cNvPr>
          <p:cNvCxnSpPr/>
          <p:nvPr/>
        </p:nvCxnSpPr>
        <p:spPr>
          <a:xfrm flipV="1">
            <a:off x="1160103" y="5013176"/>
            <a:ext cx="0" cy="360040"/>
          </a:xfrm>
          <a:prstGeom prst="straightConnector1">
            <a:avLst/>
          </a:prstGeom>
          <a:ln>
            <a:solidFill>
              <a:srgbClr val="000000"/>
            </a:solidFill>
            <a:tailEnd type="triangle"/>
          </a:ln>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4649B507-6CF4-CD81-DB13-BB5C559DDEB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475" t="9500" r="5900" b="5979"/>
          <a:stretch/>
        </p:blipFill>
        <p:spPr bwMode="auto">
          <a:xfrm>
            <a:off x="4860032" y="4988632"/>
            <a:ext cx="4283968" cy="186936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a:extLst>
              <a:ext uri="{FF2B5EF4-FFF2-40B4-BE49-F238E27FC236}">
                <a16:creationId xmlns:a16="http://schemas.microsoft.com/office/drawing/2014/main" id="{0BA79993-8B7C-FE6E-4635-2D0298108CC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209" t="6859" r="5623" b="6774"/>
          <a:stretch/>
        </p:blipFill>
        <p:spPr bwMode="auto">
          <a:xfrm>
            <a:off x="142434" y="1340768"/>
            <a:ext cx="8991627" cy="3672408"/>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8D9F0CBA-22FD-1BEE-ABA3-EF4252C4DD2F}"/>
              </a:ext>
            </a:extLst>
          </p:cNvPr>
          <p:cNvSpPr/>
          <p:nvPr/>
        </p:nvSpPr>
        <p:spPr>
          <a:xfrm>
            <a:off x="2123728" y="2636912"/>
            <a:ext cx="6979632" cy="237626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3005200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BC904D-FED0-7EDC-74FD-949217B05529}"/>
              </a:ext>
            </a:extLst>
          </p:cNvPr>
          <p:cNvSpPr>
            <a:spLocks noGrp="1"/>
          </p:cNvSpPr>
          <p:nvPr>
            <p:ph type="title"/>
          </p:nvPr>
        </p:nvSpPr>
        <p:spPr/>
        <p:txBody>
          <a:bodyPr/>
          <a:lstStyle/>
          <a:p>
            <a:r>
              <a:rPr lang="en-GB"/>
              <a:t>Shared control system paradigm </a:t>
            </a:r>
            <a:endParaRPr lang="en-GB" dirty="0"/>
          </a:p>
        </p:txBody>
      </p:sp>
      <p:sp>
        <p:nvSpPr>
          <p:cNvPr id="4" name="TextBox 3">
            <a:extLst>
              <a:ext uri="{FF2B5EF4-FFF2-40B4-BE49-F238E27FC236}">
                <a16:creationId xmlns:a16="http://schemas.microsoft.com/office/drawing/2014/main" id="{7065D5F2-80D9-FDB9-C097-7BF99E316D78}"/>
              </a:ext>
            </a:extLst>
          </p:cNvPr>
          <p:cNvSpPr txBox="1"/>
          <p:nvPr/>
        </p:nvSpPr>
        <p:spPr>
          <a:xfrm>
            <a:off x="827584" y="5373216"/>
            <a:ext cx="1008112" cy="369332"/>
          </a:xfrm>
          <a:prstGeom prst="rect">
            <a:avLst/>
          </a:prstGeom>
          <a:noFill/>
        </p:spPr>
        <p:txBody>
          <a:bodyPr wrap="square" rtlCol="0">
            <a:spAutoFit/>
          </a:bodyPr>
          <a:lstStyle/>
          <a:p>
            <a:r>
              <a:rPr lang="en-GB" dirty="0">
                <a:solidFill>
                  <a:sysClr val="windowText" lastClr="000000"/>
                </a:solidFill>
              </a:rPr>
              <a:t>“+X”</a:t>
            </a:r>
          </a:p>
        </p:txBody>
      </p:sp>
      <p:cxnSp>
        <p:nvCxnSpPr>
          <p:cNvPr id="6" name="Straight Arrow Connector 5">
            <a:extLst>
              <a:ext uri="{FF2B5EF4-FFF2-40B4-BE49-F238E27FC236}">
                <a16:creationId xmlns:a16="http://schemas.microsoft.com/office/drawing/2014/main" id="{3E84FE8D-3C02-77F0-667B-BABDBA06D392}"/>
              </a:ext>
            </a:extLst>
          </p:cNvPr>
          <p:cNvCxnSpPr/>
          <p:nvPr/>
        </p:nvCxnSpPr>
        <p:spPr>
          <a:xfrm flipV="1">
            <a:off x="1160103" y="5013176"/>
            <a:ext cx="0" cy="360040"/>
          </a:xfrm>
          <a:prstGeom prst="straightConnector1">
            <a:avLst/>
          </a:prstGeom>
          <a:ln>
            <a:solidFill>
              <a:srgbClr val="000000"/>
            </a:solidFill>
            <a:tailEnd type="triangle"/>
          </a:ln>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4649B507-6CF4-CD81-DB13-BB5C559DDEB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475" t="9500" r="5900" b="5979"/>
          <a:stretch/>
        </p:blipFill>
        <p:spPr bwMode="auto">
          <a:xfrm>
            <a:off x="4860032" y="4988632"/>
            <a:ext cx="4283968" cy="186936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a:extLst>
              <a:ext uri="{FF2B5EF4-FFF2-40B4-BE49-F238E27FC236}">
                <a16:creationId xmlns:a16="http://schemas.microsoft.com/office/drawing/2014/main" id="{0BA79993-8B7C-FE6E-4635-2D0298108CC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209" t="6859" r="5623" b="6774"/>
          <a:stretch/>
        </p:blipFill>
        <p:spPr bwMode="auto">
          <a:xfrm>
            <a:off x="142434" y="1340768"/>
            <a:ext cx="8991627" cy="3672408"/>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8D9F0CBA-22FD-1BEE-ABA3-EF4252C4DD2F}"/>
              </a:ext>
            </a:extLst>
          </p:cNvPr>
          <p:cNvSpPr/>
          <p:nvPr/>
        </p:nvSpPr>
        <p:spPr>
          <a:xfrm>
            <a:off x="2123728" y="3573016"/>
            <a:ext cx="6979632" cy="144016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15723677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BC904D-FED0-7EDC-74FD-949217B05529}"/>
              </a:ext>
            </a:extLst>
          </p:cNvPr>
          <p:cNvSpPr>
            <a:spLocks noGrp="1"/>
          </p:cNvSpPr>
          <p:nvPr>
            <p:ph type="title"/>
          </p:nvPr>
        </p:nvSpPr>
        <p:spPr/>
        <p:txBody>
          <a:bodyPr/>
          <a:lstStyle/>
          <a:p>
            <a:r>
              <a:rPr lang="en-GB"/>
              <a:t>Shared control system paradigm </a:t>
            </a:r>
            <a:endParaRPr lang="en-GB" dirty="0"/>
          </a:p>
        </p:txBody>
      </p:sp>
      <p:sp>
        <p:nvSpPr>
          <p:cNvPr id="4" name="TextBox 3">
            <a:extLst>
              <a:ext uri="{FF2B5EF4-FFF2-40B4-BE49-F238E27FC236}">
                <a16:creationId xmlns:a16="http://schemas.microsoft.com/office/drawing/2014/main" id="{7065D5F2-80D9-FDB9-C097-7BF99E316D78}"/>
              </a:ext>
            </a:extLst>
          </p:cNvPr>
          <p:cNvSpPr txBox="1"/>
          <p:nvPr/>
        </p:nvSpPr>
        <p:spPr>
          <a:xfrm>
            <a:off x="827584" y="5373216"/>
            <a:ext cx="1008112" cy="369332"/>
          </a:xfrm>
          <a:prstGeom prst="rect">
            <a:avLst/>
          </a:prstGeom>
          <a:noFill/>
        </p:spPr>
        <p:txBody>
          <a:bodyPr wrap="square" rtlCol="0">
            <a:spAutoFit/>
          </a:bodyPr>
          <a:lstStyle/>
          <a:p>
            <a:r>
              <a:rPr lang="en-GB" dirty="0">
                <a:solidFill>
                  <a:sysClr val="windowText" lastClr="000000"/>
                </a:solidFill>
              </a:rPr>
              <a:t>“+X”</a:t>
            </a:r>
          </a:p>
        </p:txBody>
      </p:sp>
      <p:cxnSp>
        <p:nvCxnSpPr>
          <p:cNvPr id="6" name="Straight Arrow Connector 5">
            <a:extLst>
              <a:ext uri="{FF2B5EF4-FFF2-40B4-BE49-F238E27FC236}">
                <a16:creationId xmlns:a16="http://schemas.microsoft.com/office/drawing/2014/main" id="{3E84FE8D-3C02-77F0-667B-BABDBA06D392}"/>
              </a:ext>
            </a:extLst>
          </p:cNvPr>
          <p:cNvCxnSpPr/>
          <p:nvPr/>
        </p:nvCxnSpPr>
        <p:spPr>
          <a:xfrm flipV="1">
            <a:off x="1160103" y="5013176"/>
            <a:ext cx="0" cy="360040"/>
          </a:xfrm>
          <a:prstGeom prst="straightConnector1">
            <a:avLst/>
          </a:prstGeom>
          <a:ln>
            <a:solidFill>
              <a:srgbClr val="000000"/>
            </a:solidFill>
            <a:tailEnd type="triangle"/>
          </a:ln>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4649B507-6CF4-CD81-DB13-BB5C559DDEB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475" t="9500" r="5900" b="5979"/>
          <a:stretch/>
        </p:blipFill>
        <p:spPr bwMode="auto">
          <a:xfrm>
            <a:off x="4860032" y="4988632"/>
            <a:ext cx="4283968" cy="186936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a:extLst>
              <a:ext uri="{FF2B5EF4-FFF2-40B4-BE49-F238E27FC236}">
                <a16:creationId xmlns:a16="http://schemas.microsoft.com/office/drawing/2014/main" id="{0BA79993-8B7C-FE6E-4635-2D0298108CC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209" t="6859" r="5623" b="6774"/>
          <a:stretch/>
        </p:blipFill>
        <p:spPr bwMode="auto">
          <a:xfrm>
            <a:off x="142434" y="1340768"/>
            <a:ext cx="8991627" cy="36724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970964"/>
      </p:ext>
    </p:extLst>
  </p:cSld>
  <p:clrMapOvr>
    <a:masterClrMapping/>
  </p:clrMapOvr>
</p:sld>
</file>

<file path=ppt/theme/theme1.xml><?xml version="1.0" encoding="utf-8"?>
<a:theme xmlns:a="http://schemas.openxmlformats.org/drawingml/2006/main" name="blank">
  <a:themeElements>
    <a:clrScheme name="blank 1">
      <a:dk1>
        <a:srgbClr val="003E72"/>
      </a:dk1>
      <a:lt1>
        <a:srgbClr val="FFFFFF"/>
      </a:lt1>
      <a:dk2>
        <a:srgbClr val="FFFFFF"/>
      </a:dk2>
      <a:lt2>
        <a:srgbClr val="00B3BE"/>
      </a:lt2>
      <a:accent1>
        <a:srgbClr val="0073CF"/>
      </a:accent1>
      <a:accent2>
        <a:srgbClr val="E37222"/>
      </a:accent2>
      <a:accent3>
        <a:srgbClr val="FFFFFF"/>
      </a:accent3>
      <a:accent4>
        <a:srgbClr val="003460"/>
      </a:accent4>
      <a:accent5>
        <a:srgbClr val="AABCE4"/>
      </a:accent5>
      <a:accent6>
        <a:srgbClr val="CE671E"/>
      </a:accent6>
      <a:hlink>
        <a:srgbClr val="58A618"/>
      </a:hlink>
      <a:folHlink>
        <a:srgbClr val="8E258D"/>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ank 1">
        <a:dk1>
          <a:srgbClr val="003E72"/>
        </a:dk1>
        <a:lt1>
          <a:srgbClr val="FFFFFF"/>
        </a:lt1>
        <a:dk2>
          <a:srgbClr val="FFFFFF"/>
        </a:dk2>
        <a:lt2>
          <a:srgbClr val="00B3BE"/>
        </a:lt2>
        <a:accent1>
          <a:srgbClr val="0073CF"/>
        </a:accent1>
        <a:accent2>
          <a:srgbClr val="E37222"/>
        </a:accent2>
        <a:accent3>
          <a:srgbClr val="FFFFFF"/>
        </a:accent3>
        <a:accent4>
          <a:srgbClr val="003460"/>
        </a:accent4>
        <a:accent5>
          <a:srgbClr val="AABCE4"/>
        </a:accent5>
        <a:accent6>
          <a:srgbClr val="CE671E"/>
        </a:accent6>
        <a:hlink>
          <a:srgbClr val="58A618"/>
        </a:hlink>
        <a:folHlink>
          <a:srgbClr val="8E258D"/>
        </a:folHlink>
      </a:clrScheme>
      <a:clrMap bg1="lt1" tx1="dk1" bg2="lt2" tx2="dk2" accent1="accent1" accent2="accent2" accent3="accent3" accent4="accent4" accent5="accent5" accent6="accent6" hlink="hlink" folHlink="folHlink"/>
    </a:extraClrScheme>
    <a:extraClrScheme>
      <a:clrScheme name="blank 2">
        <a:dk1>
          <a:srgbClr val="003E72"/>
        </a:dk1>
        <a:lt1>
          <a:srgbClr val="FFFFFF"/>
        </a:lt1>
        <a:dk2>
          <a:srgbClr val="FFFFFF"/>
        </a:dk2>
        <a:lt2>
          <a:srgbClr val="83AFB4"/>
        </a:lt2>
        <a:accent1>
          <a:srgbClr val="6AADE4"/>
        </a:accent1>
        <a:accent2>
          <a:srgbClr val="EFBD47"/>
        </a:accent2>
        <a:accent3>
          <a:srgbClr val="FFFFFF"/>
        </a:accent3>
        <a:accent4>
          <a:srgbClr val="003460"/>
        </a:accent4>
        <a:accent5>
          <a:srgbClr val="B9D3EF"/>
        </a:accent5>
        <a:accent6>
          <a:srgbClr val="D9AB3F"/>
        </a:accent6>
        <a:hlink>
          <a:srgbClr val="A8B400"/>
        </a:hlink>
        <a:folHlink>
          <a:srgbClr val="6A4061"/>
        </a:folHlink>
      </a:clrScheme>
      <a:clrMap bg1="lt1" tx1="dk1" bg2="lt2" tx2="dk2" accent1="accent1" accent2="accent2" accent3="accent3" accent4="accent4" accent5="accent5" accent6="accent6" hlink="hlink" folHlink="folHlink"/>
    </a:extraClrScheme>
    <a:extraClrScheme>
      <a:clrScheme name="blank 3">
        <a:dk1>
          <a:srgbClr val="003E72"/>
        </a:dk1>
        <a:lt1>
          <a:srgbClr val="FFFFFF"/>
        </a:lt1>
        <a:dk2>
          <a:srgbClr val="FFFFFF"/>
        </a:dk2>
        <a:lt2>
          <a:srgbClr val="156570"/>
        </a:lt2>
        <a:accent1>
          <a:srgbClr val="003E72"/>
        </a:accent1>
        <a:accent2>
          <a:srgbClr val="C84E00"/>
        </a:accent2>
        <a:accent3>
          <a:srgbClr val="FFFFFF"/>
        </a:accent3>
        <a:accent4>
          <a:srgbClr val="003460"/>
        </a:accent4>
        <a:accent5>
          <a:srgbClr val="AAAFBC"/>
        </a:accent5>
        <a:accent6>
          <a:srgbClr val="B54600"/>
        </a:accent6>
        <a:hlink>
          <a:srgbClr val="435125"/>
        </a:hlink>
        <a:folHlink>
          <a:srgbClr val="412D5D"/>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571</Words>
  <Application>Microsoft Office PowerPoint</Application>
  <PresentationFormat>On-screen Show (4:3)</PresentationFormat>
  <Paragraphs>68</Paragraphs>
  <Slides>13</Slides>
  <Notes>9</Notes>
  <HiddenSlides>0</HiddenSlides>
  <MMClips>2</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13</vt:i4>
      </vt:variant>
    </vt:vector>
  </HeadingPairs>
  <TitlesOfParts>
    <vt:vector size="17" baseType="lpstr">
      <vt:lpstr>Lucida Grande</vt:lpstr>
      <vt:lpstr>Arial</vt:lpstr>
      <vt:lpstr>Calibri</vt:lpstr>
      <vt:lpstr>blank</vt:lpstr>
      <vt:lpstr>Visual and tactile based shared control for remote palpation </vt:lpstr>
      <vt:lpstr>Palpation &amp; remote palpation</vt:lpstr>
      <vt:lpstr>Remote palpation: past  work</vt:lpstr>
      <vt:lpstr>Shared control</vt:lpstr>
      <vt:lpstr>Shared control system paradigm </vt:lpstr>
      <vt:lpstr>Shared control system paradigm </vt:lpstr>
      <vt:lpstr>Shared control system paradigm </vt:lpstr>
      <vt:lpstr>Shared control system paradigm </vt:lpstr>
      <vt:lpstr>Shared control system paradigm </vt:lpstr>
      <vt:lpstr>Current progress</vt:lpstr>
      <vt:lpstr>Current progress</vt:lpstr>
      <vt:lpstr>Next Step</vt:lpstr>
      <vt:lpstr>PowerPoint Presentation</vt:lpstr>
    </vt:vector>
  </TitlesOfParts>
  <Compan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dc:creator>
  <cp:lastModifiedBy>Jingwen Zhao</cp:lastModifiedBy>
  <cp:revision>71</cp:revision>
  <cp:lastPrinted>1601-01-01T00:00:00Z</cp:lastPrinted>
  <dcterms:created xsi:type="dcterms:W3CDTF">2008-03-27T10:29:55Z</dcterms:created>
  <dcterms:modified xsi:type="dcterms:W3CDTF">2022-11-24T15:13:37Z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1</vt:i4>
  </property>
</Properties>
</file>